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7"/>
    <p:restoredTop sz="93803"/>
  </p:normalViewPr>
  <p:slideViewPr>
    <p:cSldViewPr>
      <p:cViewPr>
        <p:scale>
          <a:sx n="40" d="100"/>
          <a:sy n="40" d="100"/>
        </p:scale>
        <p:origin x="248" y="-5032"/>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E7FE0-1E15-BF46-9B8E-D93B3BC27A94}"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D3F160AF-3524-2D4F-91ED-83FB2BA9DA8F}">
      <dgm:prSet phldrT="[Text]" custT="1"/>
      <dgm:spPr/>
      <dgm:t>
        <a:bodyPr anchor="ctr" anchorCtr="0"/>
        <a:lstStyle/>
        <a:p>
          <a:r>
            <a:rPr lang="en-US" sz="3800" b="1" dirty="0">
              <a:solidFill>
                <a:schemeClr val="tx1"/>
              </a:solidFill>
              <a:latin typeface="Arial" panose="020B0604020202020204" pitchFamily="34" charset="0"/>
              <a:cs typeface="Arial" panose="020B0604020202020204" pitchFamily="34" charset="0"/>
            </a:rPr>
            <a:t>Import</a:t>
          </a:r>
        </a:p>
      </dgm:t>
    </dgm:pt>
    <dgm:pt modelId="{01B26431-458E-D24E-8B30-1AA483D12A64}" type="parTrans" cxnId="{9DCE54BA-667B-2E4C-B97C-5F889B44A152}">
      <dgm:prSet/>
      <dgm:spPr/>
      <dgm:t>
        <a:bodyPr/>
        <a:lstStyle/>
        <a:p>
          <a:endParaRPr lang="en-US"/>
        </a:p>
      </dgm:t>
    </dgm:pt>
    <dgm:pt modelId="{ED25798F-2DD3-D542-A52E-B6A36B80E83E}" type="sibTrans" cxnId="{9DCE54BA-667B-2E4C-B97C-5F889B44A152}">
      <dgm:prSet/>
      <dgm:spPr/>
      <dgm:t>
        <a:bodyPr/>
        <a:lstStyle/>
        <a:p>
          <a:endParaRPr lang="en-US"/>
        </a:p>
      </dgm:t>
    </dgm:pt>
    <dgm:pt modelId="{5AEE49C3-2B5E-B94C-B2B8-5EA45B9D049C}">
      <dgm:prSet phldrT="[Text]" custT="1"/>
      <dgm:spPr/>
      <dgm:t>
        <a:bodyPr anchor="ctr" anchorCtr="0"/>
        <a:lstStyle/>
        <a:p>
          <a:r>
            <a:rPr lang="en-US" sz="3200" dirty="0">
              <a:latin typeface="Arial" panose="020B0604020202020204" pitchFamily="34" charset="0"/>
              <a:cs typeface="Arial" panose="020B0604020202020204" pitchFamily="34" charset="0"/>
            </a:rPr>
            <a:t>Import</a:t>
          </a:r>
          <a:r>
            <a:rPr lang="en-US" sz="3200" baseline="0" dirty="0">
              <a:latin typeface="Arial" panose="020B0604020202020204" pitchFamily="34" charset="0"/>
              <a:cs typeface="Arial" panose="020B0604020202020204" pitchFamily="34" charset="0"/>
            </a:rPr>
            <a:t> GPM data from NASA GPM </a:t>
          </a:r>
          <a:endParaRPr lang="en-US" sz="3200" dirty="0">
            <a:latin typeface="Arial" panose="020B0604020202020204" pitchFamily="34" charset="0"/>
            <a:cs typeface="Arial" panose="020B0604020202020204" pitchFamily="34" charset="0"/>
          </a:endParaRPr>
        </a:p>
      </dgm:t>
    </dgm:pt>
    <dgm:pt modelId="{3ADE0267-E7F6-684C-869C-C2EE8BDD6976}" type="parTrans" cxnId="{855227BE-5131-4040-87AB-23DECCE3B3E7}">
      <dgm:prSet/>
      <dgm:spPr/>
      <dgm:t>
        <a:bodyPr/>
        <a:lstStyle/>
        <a:p>
          <a:endParaRPr lang="en-US"/>
        </a:p>
      </dgm:t>
    </dgm:pt>
    <dgm:pt modelId="{1E7C609D-8102-6C47-99F8-F074CABA29BD}" type="sibTrans" cxnId="{855227BE-5131-4040-87AB-23DECCE3B3E7}">
      <dgm:prSet/>
      <dgm:spPr/>
      <dgm:t>
        <a:bodyPr/>
        <a:lstStyle/>
        <a:p>
          <a:endParaRPr lang="en-US"/>
        </a:p>
      </dgm:t>
    </dgm:pt>
    <dgm:pt modelId="{65760BD8-580C-8F47-9A23-996F4C0EBC5D}">
      <dgm:prSet phldrT="[Text]" custT="1"/>
      <dgm:spPr/>
      <dgm:t>
        <a:bodyPr anchor="ctr" anchorCtr="0"/>
        <a:lstStyle/>
        <a:p>
          <a:r>
            <a:rPr lang="en-US" sz="3200" dirty="0">
              <a:latin typeface="Arial" panose="020B0604020202020204" pitchFamily="34" charset="0"/>
              <a:cs typeface="Arial" panose="020B0604020202020204" pitchFamily="34" charset="0"/>
            </a:rPr>
            <a:t>This data will be in the HDF file format</a:t>
          </a:r>
        </a:p>
      </dgm:t>
    </dgm:pt>
    <dgm:pt modelId="{255D2192-5762-F44E-9391-923F5F58C13A}" type="parTrans" cxnId="{57A388FF-E62A-B24A-A234-0FC344A6CE47}">
      <dgm:prSet/>
      <dgm:spPr/>
      <dgm:t>
        <a:bodyPr/>
        <a:lstStyle/>
        <a:p>
          <a:endParaRPr lang="en-US"/>
        </a:p>
      </dgm:t>
    </dgm:pt>
    <dgm:pt modelId="{DDC28B9E-F979-E648-A0AE-624F88C40A73}" type="sibTrans" cxnId="{57A388FF-E62A-B24A-A234-0FC344A6CE47}">
      <dgm:prSet/>
      <dgm:spPr/>
      <dgm:t>
        <a:bodyPr/>
        <a:lstStyle/>
        <a:p>
          <a:endParaRPr lang="en-US"/>
        </a:p>
      </dgm:t>
    </dgm:pt>
    <dgm:pt modelId="{98FEF093-7BD7-154B-933F-BDDC4655B614}">
      <dgm:prSet phldrT="[Text]" custT="1"/>
      <dgm:spPr/>
      <dgm:t>
        <a:bodyPr/>
        <a:lstStyle/>
        <a:p>
          <a:r>
            <a:rPr lang="en-US" sz="3800" b="1" dirty="0">
              <a:solidFill>
                <a:schemeClr val="tx1"/>
              </a:solidFill>
              <a:latin typeface="Arial" panose="020B0604020202020204" pitchFamily="34" charset="0"/>
              <a:cs typeface="Arial" panose="020B0604020202020204" pitchFamily="34" charset="0"/>
            </a:rPr>
            <a:t>Inspect</a:t>
          </a:r>
        </a:p>
      </dgm:t>
    </dgm:pt>
    <dgm:pt modelId="{A4A06BC2-45BE-FD4C-90BA-1AB9B24D768A}" type="parTrans" cxnId="{8CD389F2-9A62-B543-90B5-BE8658417A7D}">
      <dgm:prSet/>
      <dgm:spPr/>
      <dgm:t>
        <a:bodyPr/>
        <a:lstStyle/>
        <a:p>
          <a:endParaRPr lang="en-US"/>
        </a:p>
      </dgm:t>
    </dgm:pt>
    <dgm:pt modelId="{CB6E7D44-7787-304A-98EB-EC872B6A8FA1}" type="sibTrans" cxnId="{8CD389F2-9A62-B543-90B5-BE8658417A7D}">
      <dgm:prSet/>
      <dgm:spPr/>
      <dgm:t>
        <a:bodyPr/>
        <a:lstStyle/>
        <a:p>
          <a:endParaRPr lang="en-US"/>
        </a:p>
      </dgm:t>
    </dgm:pt>
    <dgm:pt modelId="{514562F1-BE79-6C4D-91B6-F710FF4441F6}">
      <dgm:prSet phldrT="[Text]" custT="1"/>
      <dgm:spPr/>
      <dgm:t>
        <a:bodyPr/>
        <a:lstStyle/>
        <a:p>
          <a:r>
            <a:rPr lang="en-US" sz="3200" dirty="0">
              <a:latin typeface="Arial" panose="020B0604020202020204" pitchFamily="34" charset="0"/>
              <a:cs typeface="Arial" panose="020B0604020202020204" pitchFamily="34" charset="0"/>
            </a:rPr>
            <a:t>Smoothing, Removing null values</a:t>
          </a:r>
        </a:p>
      </dgm:t>
    </dgm:pt>
    <dgm:pt modelId="{66187BB8-EF42-CD44-B720-FCCE89CB2B23}" type="parTrans" cxnId="{4D6E28B7-9A07-154D-9B9B-B7984C85F9EF}">
      <dgm:prSet/>
      <dgm:spPr/>
      <dgm:t>
        <a:bodyPr/>
        <a:lstStyle/>
        <a:p>
          <a:endParaRPr lang="en-US"/>
        </a:p>
      </dgm:t>
    </dgm:pt>
    <dgm:pt modelId="{7E8EBF78-1F4A-B747-84F5-0422FF9243EB}" type="sibTrans" cxnId="{4D6E28B7-9A07-154D-9B9B-B7984C85F9EF}">
      <dgm:prSet/>
      <dgm:spPr/>
      <dgm:t>
        <a:bodyPr/>
        <a:lstStyle/>
        <a:p>
          <a:endParaRPr lang="en-US"/>
        </a:p>
      </dgm:t>
    </dgm:pt>
    <dgm:pt modelId="{263DA917-E477-4F4A-BF14-93AD591A5FD3}">
      <dgm:prSet phldrT="[Text]" custT="1"/>
      <dgm:spPr/>
      <dgm:t>
        <a:bodyPr/>
        <a:lstStyle/>
        <a:p>
          <a:r>
            <a:rPr lang="en-US" sz="3800" b="1" dirty="0">
              <a:solidFill>
                <a:schemeClr val="tx1"/>
              </a:solidFill>
              <a:latin typeface="Arial" panose="020B0604020202020204" pitchFamily="34" charset="0"/>
              <a:cs typeface="Arial" panose="020B0604020202020204" pitchFamily="34" charset="0"/>
            </a:rPr>
            <a:t>Process</a:t>
          </a:r>
        </a:p>
      </dgm:t>
    </dgm:pt>
    <dgm:pt modelId="{353A76DC-83D1-0442-8641-B0D7F57C250C}" type="parTrans" cxnId="{6785B677-A03C-1B45-9E48-773FFD42198B}">
      <dgm:prSet/>
      <dgm:spPr/>
      <dgm:t>
        <a:bodyPr/>
        <a:lstStyle/>
        <a:p>
          <a:endParaRPr lang="en-US"/>
        </a:p>
      </dgm:t>
    </dgm:pt>
    <dgm:pt modelId="{777F92C4-0728-9B40-BE56-B04CE5B35F88}" type="sibTrans" cxnId="{6785B677-A03C-1B45-9E48-773FFD42198B}">
      <dgm:prSet/>
      <dgm:spPr/>
      <dgm:t>
        <a:bodyPr/>
        <a:lstStyle/>
        <a:p>
          <a:endParaRPr lang="en-US"/>
        </a:p>
      </dgm:t>
    </dgm:pt>
    <dgm:pt modelId="{2CABD736-904B-E04F-BA4A-3B847AB4CB9F}">
      <dgm:prSet phldrT="[Text]" custT="1"/>
      <dgm:spPr/>
      <dgm:t>
        <a:bodyPr/>
        <a:lstStyle/>
        <a:p>
          <a:r>
            <a:rPr lang="en-US" sz="3200" dirty="0">
              <a:latin typeface="Arial" panose="020B0604020202020204" pitchFamily="34" charset="0"/>
              <a:cs typeface="Arial" panose="020B0604020202020204" pitchFamily="34" charset="0"/>
            </a:rPr>
            <a:t>Deal with the problems in datasets</a:t>
          </a:r>
        </a:p>
      </dgm:t>
    </dgm:pt>
    <dgm:pt modelId="{B136FC4E-3E03-1F4D-8812-A89371D0E95D}" type="parTrans" cxnId="{E2EBA3E1-219F-3148-AAE5-913901F2B520}">
      <dgm:prSet/>
      <dgm:spPr/>
      <dgm:t>
        <a:bodyPr/>
        <a:lstStyle/>
        <a:p>
          <a:endParaRPr lang="en-US"/>
        </a:p>
      </dgm:t>
    </dgm:pt>
    <dgm:pt modelId="{BD1080D6-3D3A-B344-81A0-818042F07345}" type="sibTrans" cxnId="{E2EBA3E1-219F-3148-AAE5-913901F2B520}">
      <dgm:prSet/>
      <dgm:spPr/>
      <dgm:t>
        <a:bodyPr/>
        <a:lstStyle/>
        <a:p>
          <a:endParaRPr lang="en-US"/>
        </a:p>
      </dgm:t>
    </dgm:pt>
    <dgm:pt modelId="{4D57851C-55DB-4646-9352-B46E7E8050D9}">
      <dgm:prSet phldrT="[Text]" custT="1"/>
      <dgm:spPr/>
      <dgm:t>
        <a:bodyPr/>
        <a:lstStyle/>
        <a:p>
          <a:r>
            <a:rPr lang="en-US" sz="3200" dirty="0">
              <a:latin typeface="Arial" panose="020B0604020202020204" pitchFamily="34" charset="0"/>
              <a:cs typeface="Arial" panose="020B0604020202020204" pitchFamily="34" charset="0"/>
            </a:rPr>
            <a:t>Save the dataset </a:t>
          </a:r>
        </a:p>
      </dgm:t>
    </dgm:pt>
    <dgm:pt modelId="{B9806477-5FC4-E048-BA22-BB9084D730CB}" type="parTrans" cxnId="{4F6E6506-C0DF-9E4B-A5A7-62252099B645}">
      <dgm:prSet/>
      <dgm:spPr/>
      <dgm:t>
        <a:bodyPr/>
        <a:lstStyle/>
        <a:p>
          <a:endParaRPr lang="en-US"/>
        </a:p>
      </dgm:t>
    </dgm:pt>
    <dgm:pt modelId="{2B764139-26C2-0049-AA4F-FF05B7F4F6F6}" type="sibTrans" cxnId="{4F6E6506-C0DF-9E4B-A5A7-62252099B645}">
      <dgm:prSet/>
      <dgm:spPr/>
      <dgm:t>
        <a:bodyPr/>
        <a:lstStyle/>
        <a:p>
          <a:endParaRPr lang="en-US"/>
        </a:p>
      </dgm:t>
    </dgm:pt>
    <dgm:pt modelId="{707A7114-2100-ED4D-942A-AD61071355EE}">
      <dgm:prSet phldrT="[Text]" custT="1"/>
      <dgm:spPr/>
      <dgm:t>
        <a:bodyPr/>
        <a:lstStyle/>
        <a:p>
          <a:r>
            <a:rPr lang="en-US" sz="3200" dirty="0">
              <a:latin typeface="Arial" panose="020B0604020202020204" pitchFamily="34" charset="0"/>
              <a:cs typeface="Arial" panose="020B0604020202020204" pitchFamily="34" charset="0"/>
            </a:rPr>
            <a:t>Manipulate data</a:t>
          </a:r>
        </a:p>
      </dgm:t>
    </dgm:pt>
    <dgm:pt modelId="{6E7EFFB9-7F8F-FF4A-B016-B0FC338B3961}" type="parTrans" cxnId="{2BBB5031-EB99-C047-BC74-E874CFAF11CD}">
      <dgm:prSet/>
      <dgm:spPr/>
      <dgm:t>
        <a:bodyPr/>
        <a:lstStyle/>
        <a:p>
          <a:endParaRPr lang="en-US"/>
        </a:p>
      </dgm:t>
    </dgm:pt>
    <dgm:pt modelId="{90668EA5-DC53-8141-AA66-04617B0B9564}" type="sibTrans" cxnId="{2BBB5031-EB99-C047-BC74-E874CFAF11CD}">
      <dgm:prSet/>
      <dgm:spPr/>
      <dgm:t>
        <a:bodyPr/>
        <a:lstStyle/>
        <a:p>
          <a:endParaRPr lang="en-US"/>
        </a:p>
      </dgm:t>
    </dgm:pt>
    <dgm:pt modelId="{8403FD14-E3F4-2649-87BE-D0C43388E82B}">
      <dgm:prSet phldrT="[Text]" custT="1"/>
      <dgm:spPr/>
      <dgm:t>
        <a:bodyPr anchor="ctr" anchorCtr="0"/>
        <a:lstStyle/>
        <a:p>
          <a:r>
            <a:rPr lang="en-US" sz="3200" dirty="0">
              <a:latin typeface="Arial" panose="020B0604020202020204" pitchFamily="34" charset="0"/>
              <a:cs typeface="Arial" panose="020B0604020202020204" pitchFamily="34" charset="0"/>
            </a:rPr>
            <a:t>Disease outbreak data from </a:t>
          </a:r>
          <a:r>
            <a:rPr lang="en-US" sz="3200" dirty="0" err="1">
              <a:latin typeface="Arial" panose="020B0604020202020204" pitchFamily="34" charset="0"/>
              <a:cs typeface="Arial" panose="020B0604020202020204" pitchFamily="34" charset="0"/>
            </a:rPr>
            <a:t>Promed</a:t>
          </a:r>
          <a:r>
            <a:rPr lang="en-US" sz="3200" dirty="0">
              <a:latin typeface="Arial" panose="020B0604020202020204" pitchFamily="34" charset="0"/>
              <a:cs typeface="Arial" panose="020B0604020202020204" pitchFamily="34" charset="0"/>
            </a:rPr>
            <a:t>.</a:t>
          </a:r>
        </a:p>
      </dgm:t>
    </dgm:pt>
    <dgm:pt modelId="{241C403E-9684-0547-B012-75AE125FAF07}" type="parTrans" cxnId="{9157175A-385A-7C40-B40B-1EF0B2199A28}">
      <dgm:prSet/>
      <dgm:spPr/>
      <dgm:t>
        <a:bodyPr/>
        <a:lstStyle/>
        <a:p>
          <a:endParaRPr lang="en-US"/>
        </a:p>
      </dgm:t>
    </dgm:pt>
    <dgm:pt modelId="{A27F93AF-E3AE-5540-B31D-F12FEF9E152D}" type="sibTrans" cxnId="{9157175A-385A-7C40-B40B-1EF0B2199A28}">
      <dgm:prSet/>
      <dgm:spPr/>
      <dgm:t>
        <a:bodyPr/>
        <a:lstStyle/>
        <a:p>
          <a:endParaRPr lang="en-US"/>
        </a:p>
      </dgm:t>
    </dgm:pt>
    <dgm:pt modelId="{7AE51C2F-ACF4-2F4A-9606-B7A3A3455D77}">
      <dgm:prSet phldrT="[Text]" custT="1"/>
      <dgm:spPr/>
      <dgm:t>
        <a:bodyPr/>
        <a:lstStyle/>
        <a:p>
          <a:r>
            <a:rPr lang="en-US" sz="3200" dirty="0">
              <a:latin typeface="Arial" panose="020B0604020202020204" pitchFamily="34" charset="0"/>
              <a:cs typeface="Arial" panose="020B0604020202020204" pitchFamily="34" charset="0"/>
            </a:rPr>
            <a:t>Remove Outliers</a:t>
          </a:r>
        </a:p>
      </dgm:t>
    </dgm:pt>
    <dgm:pt modelId="{DE67D96D-1C30-8044-86E7-515652DD52E0}" type="parTrans" cxnId="{9B0BF610-4926-D84B-9E70-6AE222DF0783}">
      <dgm:prSet/>
      <dgm:spPr/>
      <dgm:t>
        <a:bodyPr/>
        <a:lstStyle/>
        <a:p>
          <a:endParaRPr lang="en-US"/>
        </a:p>
      </dgm:t>
    </dgm:pt>
    <dgm:pt modelId="{5BCC2A6C-8D7F-6C47-B57C-393AEDD96948}" type="sibTrans" cxnId="{9B0BF610-4926-D84B-9E70-6AE222DF0783}">
      <dgm:prSet/>
      <dgm:spPr/>
      <dgm:t>
        <a:bodyPr/>
        <a:lstStyle/>
        <a:p>
          <a:endParaRPr lang="en-US"/>
        </a:p>
      </dgm:t>
    </dgm:pt>
    <dgm:pt modelId="{6B2898B3-90D4-F94B-962B-FB31F1F59049}">
      <dgm:prSet phldrT="[Text]" custT="1"/>
      <dgm:spPr/>
      <dgm:t>
        <a:bodyPr/>
        <a:lstStyle/>
        <a:p>
          <a:r>
            <a:rPr lang="en-US" sz="3200" dirty="0">
              <a:latin typeface="Arial" panose="020B0604020202020204" pitchFamily="34" charset="0"/>
              <a:cs typeface="Arial" panose="020B0604020202020204" pitchFamily="34" charset="0"/>
            </a:rPr>
            <a:t>Import data into R</a:t>
          </a:r>
        </a:p>
      </dgm:t>
    </dgm:pt>
    <dgm:pt modelId="{52308F88-3974-C840-90F5-1C7801B0E2DA}" type="parTrans" cxnId="{E042573A-3502-9C44-8ADB-107FBEB0302B}">
      <dgm:prSet/>
      <dgm:spPr/>
      <dgm:t>
        <a:bodyPr/>
        <a:lstStyle/>
        <a:p>
          <a:endParaRPr lang="en-US"/>
        </a:p>
      </dgm:t>
    </dgm:pt>
    <dgm:pt modelId="{72266864-CBA4-3C4D-8176-2216BDB84B4C}" type="sibTrans" cxnId="{E042573A-3502-9C44-8ADB-107FBEB0302B}">
      <dgm:prSet/>
      <dgm:spPr/>
      <dgm:t>
        <a:bodyPr/>
        <a:lstStyle/>
        <a:p>
          <a:endParaRPr lang="en-US"/>
        </a:p>
      </dgm:t>
    </dgm:pt>
    <dgm:pt modelId="{F3B28E18-F305-CA4E-A609-EDCC8D15FA29}" type="pres">
      <dgm:prSet presAssocID="{89DE7FE0-1E15-BF46-9B8E-D93B3BC27A94}" presName="linearFlow" presStyleCnt="0">
        <dgm:presLayoutVars>
          <dgm:dir/>
          <dgm:animLvl val="lvl"/>
          <dgm:resizeHandles val="exact"/>
        </dgm:presLayoutVars>
      </dgm:prSet>
      <dgm:spPr/>
    </dgm:pt>
    <dgm:pt modelId="{9103CCC4-D80C-994C-8CC9-60BDFD1A67CF}" type="pres">
      <dgm:prSet presAssocID="{D3F160AF-3524-2D4F-91ED-83FB2BA9DA8F}" presName="composite" presStyleCnt="0"/>
      <dgm:spPr/>
    </dgm:pt>
    <dgm:pt modelId="{91758BDD-87C3-CA47-9308-E3EF5FCE68D2}" type="pres">
      <dgm:prSet presAssocID="{D3F160AF-3524-2D4F-91ED-83FB2BA9DA8F}" presName="parentText" presStyleLbl="alignNode1" presStyleIdx="0" presStyleCnt="3" custScaleX="115428">
        <dgm:presLayoutVars>
          <dgm:chMax val="1"/>
          <dgm:bulletEnabled val="1"/>
        </dgm:presLayoutVars>
      </dgm:prSet>
      <dgm:spPr/>
    </dgm:pt>
    <dgm:pt modelId="{15A052F2-1721-AB4D-A07F-500B21FAB00A}" type="pres">
      <dgm:prSet presAssocID="{D3F160AF-3524-2D4F-91ED-83FB2BA9DA8F}" presName="descendantText" presStyleLbl="alignAcc1" presStyleIdx="0" presStyleCnt="3" custScaleX="96389" custScaleY="153864" custLinFactNeighborX="297">
        <dgm:presLayoutVars>
          <dgm:bulletEnabled val="1"/>
        </dgm:presLayoutVars>
      </dgm:prSet>
      <dgm:spPr/>
    </dgm:pt>
    <dgm:pt modelId="{45156693-CD2F-F045-B3FD-0CCCF7AFEB43}" type="pres">
      <dgm:prSet presAssocID="{ED25798F-2DD3-D542-A52E-B6A36B80E83E}" presName="sp" presStyleCnt="0"/>
      <dgm:spPr/>
    </dgm:pt>
    <dgm:pt modelId="{A8E8E5DF-BB65-DE41-AE95-0C35EC059511}" type="pres">
      <dgm:prSet presAssocID="{98FEF093-7BD7-154B-933F-BDDC4655B614}" presName="composite" presStyleCnt="0"/>
      <dgm:spPr/>
    </dgm:pt>
    <dgm:pt modelId="{13CF8B6B-0153-D14F-9375-DB1048261C75}" type="pres">
      <dgm:prSet presAssocID="{98FEF093-7BD7-154B-933F-BDDC4655B614}" presName="parentText" presStyleLbl="alignNode1" presStyleIdx="1" presStyleCnt="3" custScaleX="115941">
        <dgm:presLayoutVars>
          <dgm:chMax val="1"/>
          <dgm:bulletEnabled val="1"/>
        </dgm:presLayoutVars>
      </dgm:prSet>
      <dgm:spPr/>
    </dgm:pt>
    <dgm:pt modelId="{9E02F898-CA8A-604D-9DC4-81C07A32013C}" type="pres">
      <dgm:prSet presAssocID="{98FEF093-7BD7-154B-933F-BDDC4655B614}" presName="descendantText" presStyleLbl="alignAcc1" presStyleIdx="1" presStyleCnt="3" custScaleX="96166" custLinFactNeighborX="297">
        <dgm:presLayoutVars>
          <dgm:bulletEnabled val="1"/>
        </dgm:presLayoutVars>
      </dgm:prSet>
      <dgm:spPr/>
    </dgm:pt>
    <dgm:pt modelId="{471B5D21-1041-A547-A997-F3B74767EAB0}" type="pres">
      <dgm:prSet presAssocID="{CB6E7D44-7787-304A-98EB-EC872B6A8FA1}" presName="sp" presStyleCnt="0"/>
      <dgm:spPr/>
    </dgm:pt>
    <dgm:pt modelId="{3DA76E2A-EC18-4A45-AC8B-F9C8480468D6}" type="pres">
      <dgm:prSet presAssocID="{263DA917-E477-4F4A-BF14-93AD591A5FD3}" presName="composite" presStyleCnt="0"/>
      <dgm:spPr/>
    </dgm:pt>
    <dgm:pt modelId="{DDD5CAE5-CA43-4C4E-AA47-B49294EEB2D5}" type="pres">
      <dgm:prSet presAssocID="{263DA917-E477-4F4A-BF14-93AD591A5FD3}" presName="parentText" presStyleLbl="alignNode1" presStyleIdx="2" presStyleCnt="3" custScaleX="115941">
        <dgm:presLayoutVars>
          <dgm:chMax val="1"/>
          <dgm:bulletEnabled val="1"/>
        </dgm:presLayoutVars>
      </dgm:prSet>
      <dgm:spPr/>
    </dgm:pt>
    <dgm:pt modelId="{46F6A35A-F065-574F-A672-AC64D4A93F55}" type="pres">
      <dgm:prSet presAssocID="{263DA917-E477-4F4A-BF14-93AD591A5FD3}" presName="descendantText" presStyleLbl="alignAcc1" presStyleIdx="2" presStyleCnt="3" custScaleX="96166" custLinFactNeighborX="297">
        <dgm:presLayoutVars>
          <dgm:bulletEnabled val="1"/>
        </dgm:presLayoutVars>
      </dgm:prSet>
      <dgm:spPr/>
    </dgm:pt>
  </dgm:ptLst>
  <dgm:cxnLst>
    <dgm:cxn modelId="{4F6E6506-C0DF-9E4B-A5A7-62252099B645}" srcId="{263DA917-E477-4F4A-BF14-93AD591A5FD3}" destId="{4D57851C-55DB-4646-9352-B46E7E8050D9}" srcOrd="2" destOrd="0" parTransId="{B9806477-5FC4-E048-BA22-BB9084D730CB}" sibTransId="{2B764139-26C2-0049-AA4F-FF05B7F4F6F6}"/>
    <dgm:cxn modelId="{6E20070E-A731-984F-936C-06EDA6FCB5AA}" type="presOf" srcId="{98FEF093-7BD7-154B-933F-BDDC4655B614}" destId="{13CF8B6B-0153-D14F-9375-DB1048261C75}" srcOrd="0" destOrd="0" presId="urn:microsoft.com/office/officeart/2005/8/layout/chevron2"/>
    <dgm:cxn modelId="{9B0BF610-4926-D84B-9E70-6AE222DF0783}" srcId="{98FEF093-7BD7-154B-933F-BDDC4655B614}" destId="{7AE51C2F-ACF4-2F4A-9606-B7A3A3455D77}" srcOrd="1" destOrd="0" parTransId="{DE67D96D-1C30-8044-86E7-515652DD52E0}" sibTransId="{5BCC2A6C-8D7F-6C47-B57C-393AEDD96948}"/>
    <dgm:cxn modelId="{0DF3481F-C271-6D49-BC29-BE2610924B0E}" type="presOf" srcId="{263DA917-E477-4F4A-BF14-93AD591A5FD3}" destId="{DDD5CAE5-CA43-4C4E-AA47-B49294EEB2D5}" srcOrd="0" destOrd="0" presId="urn:microsoft.com/office/officeart/2005/8/layout/chevron2"/>
    <dgm:cxn modelId="{2BBB5031-EB99-C047-BC74-E874CFAF11CD}" srcId="{263DA917-E477-4F4A-BF14-93AD591A5FD3}" destId="{707A7114-2100-ED4D-942A-AD61071355EE}" srcOrd="1" destOrd="0" parTransId="{6E7EFFB9-7F8F-FF4A-B016-B0FC338B3961}" sibTransId="{90668EA5-DC53-8141-AA66-04617B0B9564}"/>
    <dgm:cxn modelId="{DE5C8B39-7115-BF4B-B01D-6F808A4477D9}" type="presOf" srcId="{4D57851C-55DB-4646-9352-B46E7E8050D9}" destId="{46F6A35A-F065-574F-A672-AC64D4A93F55}" srcOrd="0" destOrd="2" presId="urn:microsoft.com/office/officeart/2005/8/layout/chevron2"/>
    <dgm:cxn modelId="{E042573A-3502-9C44-8ADB-107FBEB0302B}" srcId="{263DA917-E477-4F4A-BF14-93AD591A5FD3}" destId="{6B2898B3-90D4-F94B-962B-FB31F1F59049}" srcOrd="3" destOrd="0" parTransId="{52308F88-3974-C840-90F5-1C7801B0E2DA}" sibTransId="{72266864-CBA4-3C4D-8176-2216BDB84B4C}"/>
    <dgm:cxn modelId="{BA98B142-1DAA-E148-ACD1-3729711B4BA6}" type="presOf" srcId="{514562F1-BE79-6C4D-91B6-F710FF4441F6}" destId="{9E02F898-CA8A-604D-9DC4-81C07A32013C}" srcOrd="0" destOrd="0" presId="urn:microsoft.com/office/officeart/2005/8/layout/chevron2"/>
    <dgm:cxn modelId="{9157175A-385A-7C40-B40B-1EF0B2199A28}" srcId="{D3F160AF-3524-2D4F-91ED-83FB2BA9DA8F}" destId="{8403FD14-E3F4-2649-87BE-D0C43388E82B}" srcOrd="2" destOrd="0" parTransId="{241C403E-9684-0547-B012-75AE125FAF07}" sibTransId="{A27F93AF-E3AE-5540-B31D-F12FEF9E152D}"/>
    <dgm:cxn modelId="{57713677-823E-DF4F-8FEC-30A958C7B0D8}" type="presOf" srcId="{89DE7FE0-1E15-BF46-9B8E-D93B3BC27A94}" destId="{F3B28E18-F305-CA4E-A609-EDCC8D15FA29}" srcOrd="0" destOrd="0" presId="urn:microsoft.com/office/officeart/2005/8/layout/chevron2"/>
    <dgm:cxn modelId="{6785B677-A03C-1B45-9E48-773FFD42198B}" srcId="{89DE7FE0-1E15-BF46-9B8E-D93B3BC27A94}" destId="{263DA917-E477-4F4A-BF14-93AD591A5FD3}" srcOrd="2" destOrd="0" parTransId="{353A76DC-83D1-0442-8641-B0D7F57C250C}" sibTransId="{777F92C4-0728-9B40-BE56-B04CE5B35F88}"/>
    <dgm:cxn modelId="{0A390E92-051E-9C44-A9E7-9A80DBC600C5}" type="presOf" srcId="{6B2898B3-90D4-F94B-962B-FB31F1F59049}" destId="{46F6A35A-F065-574F-A672-AC64D4A93F55}" srcOrd="0" destOrd="3" presId="urn:microsoft.com/office/officeart/2005/8/layout/chevron2"/>
    <dgm:cxn modelId="{42FAA1A7-62CD-3342-9C93-572814744FD5}" type="presOf" srcId="{65760BD8-580C-8F47-9A23-996F4C0EBC5D}" destId="{15A052F2-1721-AB4D-A07F-500B21FAB00A}" srcOrd="0" destOrd="1" presId="urn:microsoft.com/office/officeart/2005/8/layout/chevron2"/>
    <dgm:cxn modelId="{4D6E28B7-9A07-154D-9B9B-B7984C85F9EF}" srcId="{98FEF093-7BD7-154B-933F-BDDC4655B614}" destId="{514562F1-BE79-6C4D-91B6-F710FF4441F6}" srcOrd="0" destOrd="0" parTransId="{66187BB8-EF42-CD44-B720-FCCE89CB2B23}" sibTransId="{7E8EBF78-1F4A-B747-84F5-0422FF9243EB}"/>
    <dgm:cxn modelId="{9DCE54BA-667B-2E4C-B97C-5F889B44A152}" srcId="{89DE7FE0-1E15-BF46-9B8E-D93B3BC27A94}" destId="{D3F160AF-3524-2D4F-91ED-83FB2BA9DA8F}" srcOrd="0" destOrd="0" parTransId="{01B26431-458E-D24E-8B30-1AA483D12A64}" sibTransId="{ED25798F-2DD3-D542-A52E-B6A36B80E83E}"/>
    <dgm:cxn modelId="{855227BE-5131-4040-87AB-23DECCE3B3E7}" srcId="{D3F160AF-3524-2D4F-91ED-83FB2BA9DA8F}" destId="{5AEE49C3-2B5E-B94C-B2B8-5EA45B9D049C}" srcOrd="0" destOrd="0" parTransId="{3ADE0267-E7F6-684C-869C-C2EE8BDD6976}" sibTransId="{1E7C609D-8102-6C47-99F8-F074CABA29BD}"/>
    <dgm:cxn modelId="{F9FB72C0-19B7-5641-A43E-A28DD7FF5A63}" type="presOf" srcId="{8403FD14-E3F4-2649-87BE-D0C43388E82B}" destId="{15A052F2-1721-AB4D-A07F-500B21FAB00A}" srcOrd="0" destOrd="2" presId="urn:microsoft.com/office/officeart/2005/8/layout/chevron2"/>
    <dgm:cxn modelId="{0948BBC5-E0E4-EE4F-9D05-2EFC1439DDC4}" type="presOf" srcId="{D3F160AF-3524-2D4F-91ED-83FB2BA9DA8F}" destId="{91758BDD-87C3-CA47-9308-E3EF5FCE68D2}" srcOrd="0" destOrd="0" presId="urn:microsoft.com/office/officeart/2005/8/layout/chevron2"/>
    <dgm:cxn modelId="{F6CE39CF-8B0D-364F-BCAF-DE2AB126F269}" type="presOf" srcId="{2CABD736-904B-E04F-BA4A-3B847AB4CB9F}" destId="{46F6A35A-F065-574F-A672-AC64D4A93F55}" srcOrd="0" destOrd="0" presId="urn:microsoft.com/office/officeart/2005/8/layout/chevron2"/>
    <dgm:cxn modelId="{E2EBA3E1-219F-3148-AAE5-913901F2B520}" srcId="{263DA917-E477-4F4A-BF14-93AD591A5FD3}" destId="{2CABD736-904B-E04F-BA4A-3B847AB4CB9F}" srcOrd="0" destOrd="0" parTransId="{B136FC4E-3E03-1F4D-8812-A89371D0E95D}" sibTransId="{BD1080D6-3D3A-B344-81A0-818042F07345}"/>
    <dgm:cxn modelId="{720074E3-CAC4-A94B-826A-C18D65507493}" type="presOf" srcId="{5AEE49C3-2B5E-B94C-B2B8-5EA45B9D049C}" destId="{15A052F2-1721-AB4D-A07F-500B21FAB00A}" srcOrd="0" destOrd="0" presId="urn:microsoft.com/office/officeart/2005/8/layout/chevron2"/>
    <dgm:cxn modelId="{8CD389F2-9A62-B543-90B5-BE8658417A7D}" srcId="{89DE7FE0-1E15-BF46-9B8E-D93B3BC27A94}" destId="{98FEF093-7BD7-154B-933F-BDDC4655B614}" srcOrd="1" destOrd="0" parTransId="{A4A06BC2-45BE-FD4C-90BA-1AB9B24D768A}" sibTransId="{CB6E7D44-7787-304A-98EB-EC872B6A8FA1}"/>
    <dgm:cxn modelId="{F3AD6CF6-95CD-BA41-A73D-270830749957}" type="presOf" srcId="{707A7114-2100-ED4D-942A-AD61071355EE}" destId="{46F6A35A-F065-574F-A672-AC64D4A93F55}" srcOrd="0" destOrd="1" presId="urn:microsoft.com/office/officeart/2005/8/layout/chevron2"/>
    <dgm:cxn modelId="{A55315FA-C9E0-774A-A39D-8D8E797C0E4E}" type="presOf" srcId="{7AE51C2F-ACF4-2F4A-9606-B7A3A3455D77}" destId="{9E02F898-CA8A-604D-9DC4-81C07A32013C}" srcOrd="0" destOrd="1" presId="urn:microsoft.com/office/officeart/2005/8/layout/chevron2"/>
    <dgm:cxn modelId="{57A388FF-E62A-B24A-A234-0FC344A6CE47}" srcId="{D3F160AF-3524-2D4F-91ED-83FB2BA9DA8F}" destId="{65760BD8-580C-8F47-9A23-996F4C0EBC5D}" srcOrd="1" destOrd="0" parTransId="{255D2192-5762-F44E-9391-923F5F58C13A}" sibTransId="{DDC28B9E-F979-E648-A0AE-624F88C40A73}"/>
    <dgm:cxn modelId="{77A37F37-3C8D-A840-9419-E3F7EF09C177}" type="presParOf" srcId="{F3B28E18-F305-CA4E-A609-EDCC8D15FA29}" destId="{9103CCC4-D80C-994C-8CC9-60BDFD1A67CF}" srcOrd="0" destOrd="0" presId="urn:microsoft.com/office/officeart/2005/8/layout/chevron2"/>
    <dgm:cxn modelId="{5514071C-4B47-1942-A245-18B688B98C1C}" type="presParOf" srcId="{9103CCC4-D80C-994C-8CC9-60BDFD1A67CF}" destId="{91758BDD-87C3-CA47-9308-E3EF5FCE68D2}" srcOrd="0" destOrd="0" presId="urn:microsoft.com/office/officeart/2005/8/layout/chevron2"/>
    <dgm:cxn modelId="{8CEA2C2F-9B20-7141-90AD-5B74D8D8DFA1}" type="presParOf" srcId="{9103CCC4-D80C-994C-8CC9-60BDFD1A67CF}" destId="{15A052F2-1721-AB4D-A07F-500B21FAB00A}" srcOrd="1" destOrd="0" presId="urn:microsoft.com/office/officeart/2005/8/layout/chevron2"/>
    <dgm:cxn modelId="{A266A8B8-086D-3D41-B334-7A6477AD3392}" type="presParOf" srcId="{F3B28E18-F305-CA4E-A609-EDCC8D15FA29}" destId="{45156693-CD2F-F045-B3FD-0CCCF7AFEB43}" srcOrd="1" destOrd="0" presId="urn:microsoft.com/office/officeart/2005/8/layout/chevron2"/>
    <dgm:cxn modelId="{815BB9F2-DD5B-134B-AEC4-72D7B1C9444F}" type="presParOf" srcId="{F3B28E18-F305-CA4E-A609-EDCC8D15FA29}" destId="{A8E8E5DF-BB65-DE41-AE95-0C35EC059511}" srcOrd="2" destOrd="0" presId="urn:microsoft.com/office/officeart/2005/8/layout/chevron2"/>
    <dgm:cxn modelId="{E9E1EC26-B4EA-064F-94AC-83566695B8A0}" type="presParOf" srcId="{A8E8E5DF-BB65-DE41-AE95-0C35EC059511}" destId="{13CF8B6B-0153-D14F-9375-DB1048261C75}" srcOrd="0" destOrd="0" presId="urn:microsoft.com/office/officeart/2005/8/layout/chevron2"/>
    <dgm:cxn modelId="{20B16317-0A93-DD4F-8555-372DC6B93F9D}" type="presParOf" srcId="{A8E8E5DF-BB65-DE41-AE95-0C35EC059511}" destId="{9E02F898-CA8A-604D-9DC4-81C07A32013C}" srcOrd="1" destOrd="0" presId="urn:microsoft.com/office/officeart/2005/8/layout/chevron2"/>
    <dgm:cxn modelId="{E2246B35-7600-FF48-8A0E-6BCE3096E3CA}" type="presParOf" srcId="{F3B28E18-F305-CA4E-A609-EDCC8D15FA29}" destId="{471B5D21-1041-A547-A997-F3B74767EAB0}" srcOrd="3" destOrd="0" presId="urn:microsoft.com/office/officeart/2005/8/layout/chevron2"/>
    <dgm:cxn modelId="{1A07B3E3-DD16-B349-9040-0DEBABCB7433}" type="presParOf" srcId="{F3B28E18-F305-CA4E-A609-EDCC8D15FA29}" destId="{3DA76E2A-EC18-4A45-AC8B-F9C8480468D6}" srcOrd="4" destOrd="0" presId="urn:microsoft.com/office/officeart/2005/8/layout/chevron2"/>
    <dgm:cxn modelId="{B1524C58-B10F-2A41-8344-68CFB03A11B2}" type="presParOf" srcId="{3DA76E2A-EC18-4A45-AC8B-F9C8480468D6}" destId="{DDD5CAE5-CA43-4C4E-AA47-B49294EEB2D5}" srcOrd="0" destOrd="0" presId="urn:microsoft.com/office/officeart/2005/8/layout/chevron2"/>
    <dgm:cxn modelId="{C2BF2D2D-7E91-DB49-8282-0A88DD8D8833}" type="presParOf" srcId="{3DA76E2A-EC18-4A45-AC8B-F9C8480468D6}" destId="{46F6A35A-F065-574F-A672-AC64D4A93F55}"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58BDD-87C3-CA47-9308-E3EF5FCE68D2}">
      <dsp:nvSpPr>
        <dsp:cNvPr id="0" name=""/>
        <dsp:cNvSpPr/>
      </dsp:nvSpPr>
      <dsp:spPr>
        <a:xfrm rot="5400000">
          <a:off x="-349355" y="1068760"/>
          <a:ext cx="3359985" cy="271485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chemeClr val="tx1"/>
              </a:solidFill>
              <a:latin typeface="Arial" panose="020B0604020202020204" pitchFamily="34" charset="0"/>
              <a:cs typeface="Arial" panose="020B0604020202020204" pitchFamily="34" charset="0"/>
            </a:rPr>
            <a:t>Import</a:t>
          </a:r>
        </a:p>
      </dsp:txBody>
      <dsp:txXfrm rot="-5400000">
        <a:off x="-26789" y="2103621"/>
        <a:ext cx="2714854" cy="645131"/>
      </dsp:txXfrm>
    </dsp:sp>
    <dsp:sp modelId="{15A052F2-1721-AB4D-A07F-500B21FAB00A}">
      <dsp:nvSpPr>
        <dsp:cNvPr id="0" name=""/>
        <dsp:cNvSpPr/>
      </dsp:nvSpPr>
      <dsp:spPr>
        <a:xfrm rot="5400000">
          <a:off x="4367084" y="-1574596"/>
          <a:ext cx="3360375" cy="682557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Import</a:t>
          </a:r>
          <a:r>
            <a:rPr lang="en-US" sz="3200" kern="1200" baseline="0" dirty="0">
              <a:latin typeface="Arial" panose="020B0604020202020204" pitchFamily="34" charset="0"/>
              <a:cs typeface="Arial" panose="020B0604020202020204" pitchFamily="34" charset="0"/>
            </a:rPr>
            <a:t> GPM data from NASA GPM </a:t>
          </a:r>
          <a:endParaRPr lang="en-US" sz="3200" kern="1200" dirty="0">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This data will be in the HDF file format</a:t>
          </a: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Disease outbreak data from </a:t>
          </a:r>
          <a:r>
            <a:rPr lang="en-US" sz="3200" kern="1200" dirty="0" err="1">
              <a:latin typeface="Arial" panose="020B0604020202020204" pitchFamily="34" charset="0"/>
              <a:cs typeface="Arial" panose="020B0604020202020204" pitchFamily="34" charset="0"/>
            </a:rPr>
            <a:t>Promed</a:t>
          </a:r>
          <a:r>
            <a:rPr lang="en-US" sz="3200" kern="1200" dirty="0">
              <a:latin typeface="Arial" panose="020B0604020202020204" pitchFamily="34" charset="0"/>
              <a:cs typeface="Arial" panose="020B0604020202020204" pitchFamily="34" charset="0"/>
            </a:rPr>
            <a:t>.</a:t>
          </a:r>
        </a:p>
      </dsp:txBody>
      <dsp:txXfrm rot="-5400000">
        <a:off x="2634485" y="322043"/>
        <a:ext cx="6661534" cy="3032295"/>
      </dsp:txXfrm>
    </dsp:sp>
    <dsp:sp modelId="{13CF8B6B-0153-D14F-9375-DB1048261C75}">
      <dsp:nvSpPr>
        <dsp:cNvPr id="0" name=""/>
        <dsp:cNvSpPr/>
      </dsp:nvSpPr>
      <dsp:spPr>
        <a:xfrm rot="5400000">
          <a:off x="-343322" y="4253647"/>
          <a:ext cx="3359985" cy="27269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chemeClr val="tx1"/>
              </a:solidFill>
              <a:latin typeface="Arial" panose="020B0604020202020204" pitchFamily="34" charset="0"/>
              <a:cs typeface="Arial" panose="020B0604020202020204" pitchFamily="34" charset="0"/>
            </a:rPr>
            <a:t>Inspect</a:t>
          </a:r>
        </a:p>
      </dsp:txBody>
      <dsp:txXfrm rot="-5400000">
        <a:off x="-26789" y="5300574"/>
        <a:ext cx="2726920" cy="633065"/>
      </dsp:txXfrm>
    </dsp:sp>
    <dsp:sp modelId="{9E02F898-CA8A-604D-9DC4-81C07A32013C}">
      <dsp:nvSpPr>
        <dsp:cNvPr id="0" name=""/>
        <dsp:cNvSpPr/>
      </dsp:nvSpPr>
      <dsp:spPr>
        <a:xfrm rot="5400000">
          <a:off x="4961309" y="1624218"/>
          <a:ext cx="2183990" cy="680978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Smoothing, Removing null values</a:t>
          </a: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Remove Outliers</a:t>
          </a:r>
        </a:p>
      </dsp:txBody>
      <dsp:txXfrm rot="-5400000">
        <a:off x="2648413" y="4043728"/>
        <a:ext cx="6703168" cy="1970762"/>
      </dsp:txXfrm>
    </dsp:sp>
    <dsp:sp modelId="{DDD5CAE5-CA43-4C4E-AA47-B49294EEB2D5}">
      <dsp:nvSpPr>
        <dsp:cNvPr id="0" name=""/>
        <dsp:cNvSpPr/>
      </dsp:nvSpPr>
      <dsp:spPr>
        <a:xfrm rot="5400000">
          <a:off x="-343322" y="7444567"/>
          <a:ext cx="3359985" cy="27269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solidFill>
                <a:schemeClr val="tx1"/>
              </a:solidFill>
              <a:latin typeface="Arial" panose="020B0604020202020204" pitchFamily="34" charset="0"/>
              <a:cs typeface="Arial" panose="020B0604020202020204" pitchFamily="34" charset="0"/>
            </a:rPr>
            <a:t>Process</a:t>
          </a:r>
        </a:p>
      </dsp:txBody>
      <dsp:txXfrm rot="-5400000">
        <a:off x="-26789" y="8491494"/>
        <a:ext cx="2726920" cy="633065"/>
      </dsp:txXfrm>
    </dsp:sp>
    <dsp:sp modelId="{46F6A35A-F065-574F-A672-AC64D4A93F55}">
      <dsp:nvSpPr>
        <dsp:cNvPr id="0" name=""/>
        <dsp:cNvSpPr/>
      </dsp:nvSpPr>
      <dsp:spPr>
        <a:xfrm rot="5400000">
          <a:off x="4961309" y="4815138"/>
          <a:ext cx="2183990" cy="680978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Deal with the problems in datasets</a:t>
          </a: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Manipulate data</a:t>
          </a: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Save the dataset </a:t>
          </a:r>
        </a:p>
        <a:p>
          <a:pPr marL="285750" lvl="1" indent="-285750" algn="l" defTabSz="1422400">
            <a:lnSpc>
              <a:spcPct val="90000"/>
            </a:lnSpc>
            <a:spcBef>
              <a:spcPct val="0"/>
            </a:spcBef>
            <a:spcAft>
              <a:spcPct val="15000"/>
            </a:spcAft>
            <a:buChar char="•"/>
          </a:pPr>
          <a:r>
            <a:rPr lang="en-US" sz="3200" kern="1200" dirty="0">
              <a:latin typeface="Arial" panose="020B0604020202020204" pitchFamily="34" charset="0"/>
              <a:cs typeface="Arial" panose="020B0604020202020204" pitchFamily="34" charset="0"/>
            </a:rPr>
            <a:t>Import data into R</a:t>
          </a:r>
        </a:p>
      </dsp:txBody>
      <dsp:txXfrm rot="-5400000">
        <a:off x="2648413" y="7234648"/>
        <a:ext cx="6703168" cy="19707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1.xml"/><Relationship Id="rId1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diagramColors" Target="../diagrams/colors1.xml"/><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diagramQuickStyle" Target="../diagrams/quickStyle1.xm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diagramLayout" Target="../diagrams/layout1.xml"/><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diagramData" Target="../diagrams/data1.xm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00857" y="3993038"/>
            <a:ext cx="9601200" cy="17911047"/>
            <a:chOff x="576544" y="12808367"/>
            <a:chExt cx="12227390" cy="29328327"/>
          </a:xfrm>
        </p:grpSpPr>
        <p:sp>
          <p:nvSpPr>
            <p:cNvPr id="2" name="Rectangle 1"/>
            <p:cNvSpPr/>
            <p:nvPr/>
          </p:nvSpPr>
          <p:spPr>
            <a:xfrm>
              <a:off x="581844" y="14018500"/>
              <a:ext cx="12222090" cy="28118194"/>
            </a:xfrm>
            <a:prstGeom prst="rect">
              <a:avLst/>
            </a:prstGeom>
          </p:spPr>
          <p:txBody>
            <a:bodyPr wrap="square">
              <a:spAutoFit/>
            </a:bodyPr>
            <a:lstStyle/>
            <a:p>
              <a:pPr algn="just" rtl="0">
                <a:lnSpc>
                  <a:spcPts val="4300"/>
                </a:lnSpc>
                <a:spcBef>
                  <a:spcPts val="0"/>
                </a:spcBef>
                <a:spcAft>
                  <a:spcPts val="0"/>
                </a:spcAft>
              </a:pPr>
              <a:r>
                <a:rPr lang="en-US" sz="3200" b="0" i="0" u="none" strike="noStrike" dirty="0">
                  <a:solidFill>
                    <a:srgbClr val="000000"/>
                  </a:solidFill>
                  <a:effectLst/>
                  <a:latin typeface="Arial" panose="020B0604020202020204" pitchFamily="34" charset="0"/>
                  <a:cs typeface="Arial" panose="020B0604020202020204" pitchFamily="34" charset="0"/>
                </a:rPr>
                <a:t>Climatic changes can have a dominant effect on the health of each individual. Changes in the environment like high precipitation value and land temperatures directly affect health care. If the precipitation value is higher there are chances of disease outbreak such as Dengue, Chikungunya and many diseases caused by vectors. Extreme climate and weather changes are the causes for droughts, floods and heat waves. These are favorable climatic conditions for Mosquitoes to breed which causes diseases like Dengue or Chikungunya. We are exploring the areas where the disease outbreak is highest and analyzing the precipitation values in that particular area.</a:t>
              </a:r>
            </a:p>
            <a:p>
              <a:pPr algn="just" rtl="0">
                <a:lnSpc>
                  <a:spcPts val="4300"/>
                </a:lnSpc>
                <a:spcBef>
                  <a:spcPts val="0"/>
                </a:spcBef>
                <a:spcAft>
                  <a:spcPts val="0"/>
                </a:spcAft>
              </a:pPr>
              <a:endParaRPr lang="en-US" sz="3200" b="0" dirty="0">
                <a:effectLst/>
                <a:latin typeface="Arial" panose="020B0604020202020204" pitchFamily="34" charset="0"/>
                <a:cs typeface="Arial" panose="020B0604020202020204" pitchFamily="34" charset="0"/>
              </a:endParaRPr>
            </a:p>
            <a:p>
              <a:pPr algn="just" rtl="0">
                <a:lnSpc>
                  <a:spcPts val="4300"/>
                </a:lnSpc>
                <a:spcBef>
                  <a:spcPts val="0"/>
                </a:spcBef>
                <a:spcAft>
                  <a:spcPts val="0"/>
                </a:spcAft>
              </a:pPr>
              <a:r>
                <a:rPr lang="en-US" sz="3200" b="0" i="0" u="none" strike="noStrike" dirty="0">
                  <a:solidFill>
                    <a:srgbClr val="000000"/>
                  </a:solidFill>
                  <a:effectLst/>
                  <a:latin typeface="Arial" panose="020B0604020202020204" pitchFamily="34" charset="0"/>
                  <a:cs typeface="Arial" panose="020B0604020202020204" pitchFamily="34" charset="0"/>
                </a:rPr>
                <a:t>Health care facilities play a very important role during this disease outbreak. We can't stop or eradicate the disease completely at once, but we can at least have some preventive measures and prepare for ourselves and health care facilities with necessary equipment for the treatment. For predicting the future outbreak to take preventive measures we are using the past data for the disease outbreak and the climate variables data. In recent times we all know about Floods in Florida the rising temperature and drastic climatic changes are causing these things for which we are focusing on the diseases caused by Mosquitoes due the drastic climatic changes. </a:t>
              </a:r>
              <a:endParaRPr lang="en-US" sz="3200" b="0" dirty="0">
                <a:effectLst/>
                <a:latin typeface="Arial" panose="020B0604020202020204" pitchFamily="34" charset="0"/>
                <a:cs typeface="Arial" panose="020B0604020202020204" pitchFamily="34" charset="0"/>
              </a:endParaRPr>
            </a:p>
            <a:p>
              <a:pPr>
                <a:lnSpc>
                  <a:spcPts val="4300"/>
                </a:lnSpc>
              </a:pPr>
              <a:br>
                <a:rPr lang="en-US" sz="3200" dirty="0">
                  <a:latin typeface="+mn-lt"/>
                </a:rPr>
              </a:br>
              <a:endParaRPr lang="en-US" sz="3200" dirty="0">
                <a:latin typeface="+mn-lt"/>
                <a:cs typeface="Arial" panose="020B0604020202020204" pitchFamily="34" charset="0"/>
              </a:endParaRPr>
            </a:p>
          </p:txBody>
        </p:sp>
        <p:sp>
          <p:nvSpPr>
            <p:cNvPr id="16" name="Rectangle 15"/>
            <p:cNvSpPr>
              <a:spLocks/>
            </p:cNvSpPr>
            <p:nvPr/>
          </p:nvSpPr>
          <p:spPr bwMode="auto">
            <a:xfrm>
              <a:off x="576544" y="12808367"/>
              <a:ext cx="12222090"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3609323" y="849919"/>
            <a:ext cx="23041850" cy="2960273"/>
          </a:xfrm>
          <a:prstGeom prst="rect">
            <a:avLst/>
          </a:prstGeom>
          <a:noFill/>
          <a:ln w="12700">
            <a:noFill/>
            <a:miter lim="800000"/>
            <a:headEnd/>
            <a:tailEnd/>
          </a:ln>
        </p:spPr>
        <p:txBody>
          <a:bodyPr lIns="0" tIns="0" rIns="18747" bIns="0">
            <a:prstTxWarp prst="textNoShape">
              <a:avLst/>
            </a:prstTxWarp>
          </a:bodyPr>
          <a:lstStyle/>
          <a:p>
            <a:pPr marL="17574" algn="ctr">
              <a:spcBef>
                <a:spcPts val="667"/>
              </a:spcBef>
            </a:pPr>
            <a:r>
              <a:rPr lang="en-US" sz="4800" b="1" dirty="0">
                <a:solidFill>
                  <a:schemeClr val="accent2"/>
                </a:solidFill>
                <a:latin typeface="Verdana" charset="0"/>
                <a:ea typeface="Verdana" charset="0"/>
                <a:cs typeface="Verdana" charset="0"/>
              </a:rPr>
              <a:t>Dengue disease outbreak: Due to Extreme Precipitation</a:t>
            </a:r>
          </a:p>
          <a:p>
            <a:pPr marL="17574" algn="ctr">
              <a:spcBef>
                <a:spcPts val="667"/>
              </a:spcBef>
            </a:pPr>
            <a:endParaRPr lang="en-US" sz="1800" dirty="0">
              <a:solidFill>
                <a:srgbClr val="333399"/>
              </a:solidFill>
              <a:latin typeface="Arial Black" pitchFamily="-108" charset="0"/>
              <a:ea typeface="Arial Black" pitchFamily="-108" charset="0"/>
              <a:cs typeface="Arial Black" pitchFamily="-108" charset="0"/>
              <a:sym typeface="Arial Black" pitchFamily="-108" charset="0"/>
            </a:endParaRPr>
          </a:p>
          <a:p>
            <a:pPr marL="17574" algn="ctr">
              <a:spcBef>
                <a:spcPts val="667"/>
              </a:spcBef>
            </a:pPr>
            <a:r>
              <a:rPr lang="en-US" sz="1800" dirty="0">
                <a:solidFill>
                  <a:srgbClr val="333399"/>
                </a:solidFill>
                <a:latin typeface="Arial Black" pitchFamily="-108" charset="0"/>
                <a:ea typeface="Arial Black" pitchFamily="-108" charset="0"/>
                <a:cs typeface="Arial Black" pitchFamily="-108" charset="0"/>
                <a:sym typeface="Arial Black" pitchFamily="-108" charset="0"/>
              </a:rPr>
              <a:t>Sindhoora Mandadi and </a:t>
            </a:r>
            <a:r>
              <a:rPr lang="en-US" sz="1800" dirty="0" err="1">
                <a:solidFill>
                  <a:srgbClr val="333399"/>
                </a:solidFill>
                <a:latin typeface="Arial Black" pitchFamily="-108" charset="0"/>
                <a:ea typeface="Arial Black" pitchFamily="-108" charset="0"/>
                <a:cs typeface="Arial Black" pitchFamily="-108" charset="0"/>
                <a:sym typeface="Arial Black" pitchFamily="-108" charset="0"/>
              </a:rPr>
              <a:t>mandas@rpi.edu</a:t>
            </a:r>
            <a:endParaRPr lang="en-US" sz="1800" dirty="0">
              <a:solidFill>
                <a:srgbClr val="333399"/>
              </a:solidFill>
              <a:latin typeface="Arial Black" pitchFamily="-108" charset="0"/>
              <a:ea typeface="Arial Black" pitchFamily="-108" charset="0"/>
              <a:cs typeface="Arial Black" pitchFamily="-108" charset="0"/>
              <a:sym typeface="Arial Black" pitchFamily="-108" charset="0"/>
            </a:endParaRPr>
          </a:p>
          <a:p>
            <a:pPr marL="17574">
              <a:spcBef>
                <a:spcPts val="667"/>
              </a:spcBef>
            </a:pPr>
            <a:r>
              <a:rPr lang="en-US" sz="1200" b="1" baseline="30000" dirty="0">
                <a:solidFill>
                  <a:srgbClr val="333399"/>
                </a:solidFill>
                <a:latin typeface="Arial Black" charset="0"/>
                <a:ea typeface="Arial Black" charset="0"/>
                <a:cs typeface="Arial Black" charset="0"/>
                <a:sym typeface="Arial Black" pitchFamily="-108" charset="0"/>
              </a:rPr>
              <a:t> </a:t>
            </a:r>
          </a:p>
          <a:p>
            <a:pPr marL="17574" algn="ctr">
              <a:spcBef>
                <a:spcPts val="667"/>
              </a:spcBef>
            </a:pPr>
            <a:r>
              <a:rPr lang="en-US" sz="2000" b="1" baseline="30000" dirty="0">
                <a:solidFill>
                  <a:srgbClr val="333399"/>
                </a:solidFill>
                <a:latin typeface="Arial Black" charset="0"/>
                <a:ea typeface="Arial Black" charset="0"/>
                <a:cs typeface="Arial Black" charset="0"/>
                <a:sym typeface="Arial Black" pitchFamily="-108" charset="0"/>
              </a:rPr>
              <a:t>1</a:t>
            </a:r>
            <a:r>
              <a:rPr lang="en-US" sz="2000" b="1" dirty="0">
                <a:solidFill>
                  <a:srgbClr val="333399"/>
                </a:solidFill>
                <a:latin typeface="Arial Black" charset="0"/>
                <a:ea typeface="Arial Black" charset="0"/>
                <a:cs typeface="Arial Black" charset="0"/>
                <a:sym typeface="Arial Black" pitchFamily="-108" charset="0"/>
              </a:rPr>
              <a:t>Rensselaer Polytechnic Institute, Tetherless World Constellation, Troy, NY, United States, </a:t>
            </a:r>
          </a:p>
          <a:p>
            <a:pPr marL="17574" algn="ctr">
              <a:spcBef>
                <a:spcPts val="667"/>
              </a:spcBef>
            </a:pPr>
            <a:r>
              <a:rPr lang="en-US" sz="2000" b="1" dirty="0">
                <a:solidFill>
                  <a:srgbClr val="333399"/>
                </a:solidFill>
                <a:latin typeface="Arial Black" charset="0"/>
                <a:ea typeface="Arial Black" charset="0"/>
                <a:cs typeface="Arial Black" charset="0"/>
                <a:sym typeface="Arial Black" pitchFamily="-108" charset="0"/>
              </a:rPr>
              <a:t>Advisor </a:t>
            </a:r>
            <a:r>
              <a:rPr lang="en-US" sz="2000" b="1" dirty="0" err="1">
                <a:solidFill>
                  <a:srgbClr val="333399"/>
                </a:solidFill>
                <a:latin typeface="Arial Black" charset="0"/>
                <a:ea typeface="Arial Black" charset="0"/>
                <a:cs typeface="Arial Black" charset="0"/>
                <a:sym typeface="Arial Black" pitchFamily="-108" charset="0"/>
              </a:rPr>
              <a:t>Thillaka</a:t>
            </a:r>
            <a:r>
              <a:rPr lang="en-US" sz="2000" b="1" dirty="0">
                <a:solidFill>
                  <a:srgbClr val="333399"/>
                </a:solidFill>
                <a:latin typeface="Arial Black" charset="0"/>
                <a:ea typeface="Arial Black" charset="0"/>
                <a:cs typeface="Arial Black" charset="0"/>
                <a:sym typeface="Arial Black" pitchFamily="-108" charset="0"/>
              </a:rPr>
              <a:t> </a:t>
            </a:r>
            <a:r>
              <a:rPr lang="en-US" sz="2000" b="1" dirty="0" err="1">
                <a:solidFill>
                  <a:srgbClr val="333399"/>
                </a:solidFill>
                <a:latin typeface="Arial Black" charset="0"/>
                <a:ea typeface="Arial Black" charset="0"/>
                <a:cs typeface="Arial Black" charset="0"/>
                <a:sym typeface="Arial Black" pitchFamily="-108" charset="0"/>
              </a:rPr>
              <a:t>Munassinghe</a:t>
            </a:r>
            <a:r>
              <a:rPr lang="en-US" sz="2000" b="1" dirty="0">
                <a:solidFill>
                  <a:srgbClr val="333399"/>
                </a:solidFill>
                <a:latin typeface="Arial Black" charset="0"/>
                <a:ea typeface="Arial Black" charset="0"/>
                <a:cs typeface="Arial Black" charset="0"/>
                <a:sym typeface="Arial Black" pitchFamily="-108" charset="0"/>
              </a:rPr>
              <a:t> </a:t>
            </a:r>
          </a:p>
        </p:txBody>
      </p:sp>
      <p:pic>
        <p:nvPicPr>
          <p:cNvPr id="15374" name="Picture 48" descr="twlogo.png"/>
          <p:cNvPicPr>
            <a:picLocks noChangeAspect="1"/>
          </p:cNvPicPr>
          <p:nvPr/>
        </p:nvPicPr>
        <p:blipFill>
          <a:blip r:embed="rId3"/>
          <a:srcRect/>
          <a:stretch>
            <a:fillRect/>
          </a:stretch>
        </p:blipFill>
        <p:spPr bwMode="auto">
          <a:xfrm>
            <a:off x="713454" y="551055"/>
            <a:ext cx="4435641" cy="2223713"/>
          </a:xfrm>
          <a:prstGeom prst="rect">
            <a:avLst/>
          </a:prstGeom>
          <a:noFill/>
          <a:ln w="9525">
            <a:noFill/>
            <a:miter lim="800000"/>
            <a:headEnd/>
            <a:tailEnd/>
          </a:ln>
        </p:spPr>
      </p:pic>
      <p:sp>
        <p:nvSpPr>
          <p:cNvPr id="15381" name="Rectangle 98"/>
          <p:cNvSpPr>
            <a:spLocks/>
          </p:cNvSpPr>
          <p:nvPr/>
        </p:nvSpPr>
        <p:spPr bwMode="auto">
          <a:xfrm>
            <a:off x="480349" y="38603237"/>
            <a:ext cx="14782800" cy="2743200"/>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Verdana" pitchFamily="-108" charset="0"/>
                <a:ea typeface="Verdana" pitchFamily="-108" charset="0"/>
                <a:cs typeface="Verdana" pitchFamily="-108" charset="0"/>
                <a:sym typeface="Verdana" pitchFamily="-108" charset="0"/>
              </a:rPr>
              <a:t>Glossary:</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Verdana" pitchFamily="-108" charset="0"/>
                <a:ea typeface="Verdana" pitchFamily="-108" charset="0"/>
                <a:cs typeface="Verdana" pitchFamily="-108" charset="0"/>
                <a:sym typeface="Verdana" pitchFamily="-108" charset="0"/>
              </a:rPr>
              <a:t>R – A program to process data and perform statistical analysis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Verdana" pitchFamily="-108" charset="0"/>
                <a:ea typeface="Verdana" pitchFamily="-108" charset="0"/>
                <a:cs typeface="Verdana" pitchFamily="-108" charset="0"/>
                <a:sym typeface="Verdana" pitchFamily="-108" charset="0"/>
              </a:rPr>
              <a:t>Package (P) or Library (R): software package to be loaded to perform extra tasks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Verdana" pitchFamily="-108" charset="0"/>
                <a:ea typeface="Verdana" pitchFamily="-108" charset="0"/>
                <a:cs typeface="Verdana" pitchFamily="-108" charset="0"/>
                <a:sym typeface="Verdana" pitchFamily="-108" charset="0"/>
              </a:rPr>
              <a:t>Levels in R </a:t>
            </a:r>
            <a:r>
              <a:rPr lang="en-US" sz="2300" dirty="0" err="1">
                <a:solidFill>
                  <a:schemeClr val="tx1"/>
                </a:solidFill>
                <a:latin typeface="Verdana" pitchFamily="-108" charset="0"/>
                <a:ea typeface="Verdana" pitchFamily="-108" charset="0"/>
                <a:cs typeface="Verdana" pitchFamily="-108" charset="0"/>
                <a:sym typeface="Verdana" pitchFamily="-108" charset="0"/>
              </a:rPr>
              <a:t>dataframe</a:t>
            </a:r>
            <a:r>
              <a:rPr lang="en-US" sz="2300" dirty="0">
                <a:solidFill>
                  <a:schemeClr val="tx1"/>
                </a:solidFill>
                <a:latin typeface="Verdana" pitchFamily="-108" charset="0"/>
                <a:ea typeface="Verdana" pitchFamily="-108" charset="0"/>
                <a:cs typeface="Verdana" pitchFamily="-108" charset="0"/>
                <a:sym typeface="Verdana" pitchFamily="-108" charset="0"/>
              </a:rPr>
              <a:t> – for factor data, the possible number of choices are levels</a:t>
            </a:r>
          </a:p>
        </p:txBody>
      </p:sp>
      <p:pic>
        <p:nvPicPr>
          <p:cNvPr id="18" name="Picture 17" descr="RPI_red_header.png"/>
          <p:cNvPicPr>
            <a:picLocks noChangeAspect="1"/>
          </p:cNvPicPr>
          <p:nvPr/>
        </p:nvPicPr>
        <p:blipFill>
          <a:blip r:embed="rId4"/>
          <a:stretch>
            <a:fillRect/>
          </a:stretch>
        </p:blipFill>
        <p:spPr>
          <a:xfrm>
            <a:off x="845095" y="3019263"/>
            <a:ext cx="3755139" cy="704085"/>
          </a:xfrm>
          <a:prstGeom prst="rect">
            <a:avLst/>
          </a:prstGeom>
        </p:spPr>
      </p:pic>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15366" name="Rectangle 6"/>
            <p:cNvSpPr>
              <a:spLocks/>
            </p:cNvSpPr>
            <p:nvPr/>
          </p:nvSpPr>
          <p:spPr bwMode="auto">
            <a:xfrm>
              <a:off x="-317" y="0"/>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15367" name="Rectangle 7"/>
            <p:cNvSpPr>
              <a:spLocks/>
            </p:cNvSpPr>
            <p:nvPr/>
          </p:nvSpPr>
          <p:spPr bwMode="auto">
            <a:xfrm>
              <a:off x="-317" y="41422955"/>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4" name="Group 77">
            <a:extLst>
              <a:ext uri="{FF2B5EF4-FFF2-40B4-BE49-F238E27FC236}">
                <a16:creationId xmlns:a16="http://schemas.microsoft.com/office/drawing/2014/main" id="{0B012709-3E54-0A4A-A56C-F6CCF84FCAF5}"/>
              </a:ext>
            </a:extLst>
          </p:cNvPr>
          <p:cNvGrpSpPr>
            <a:grpSpLocks/>
          </p:cNvGrpSpPr>
          <p:nvPr/>
        </p:nvGrpSpPr>
        <p:grpSpPr bwMode="auto">
          <a:xfrm>
            <a:off x="446293" y="36622037"/>
            <a:ext cx="10110328" cy="1703932"/>
            <a:chOff x="509324" y="31389318"/>
            <a:chExt cx="15384053" cy="2380508"/>
          </a:xfrm>
        </p:grpSpPr>
        <p:sp>
          <p:nvSpPr>
            <p:cNvPr id="115" name="Rectangle 98">
              <a:extLst>
                <a:ext uri="{FF2B5EF4-FFF2-40B4-BE49-F238E27FC236}">
                  <a16:creationId xmlns:a16="http://schemas.microsoft.com/office/drawing/2014/main" id="{5B104374-0A11-6845-BA0E-8FA62CBC3662}"/>
                </a:ext>
              </a:extLst>
            </p:cNvPr>
            <p:cNvSpPr>
              <a:spLocks/>
            </p:cNvSpPr>
            <p:nvPr/>
          </p:nvSpPr>
          <p:spPr bwMode="auto">
            <a:xfrm>
              <a:off x="509324" y="31389318"/>
              <a:ext cx="15384053" cy="2380508"/>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348" b="1" dirty="0">
                  <a:solidFill>
                    <a:schemeClr val="tx1"/>
                  </a:solidFill>
                  <a:latin typeface="Verdana" pitchFamily="-108" charset="0"/>
                  <a:ea typeface="Verdana" pitchFamily="-108" charset="0"/>
                  <a:cs typeface="Verdana" pitchFamily="-108" charset="0"/>
                  <a:sym typeface="Verdana" pitchFamily="-108" charset="0"/>
                </a:rPr>
                <a:t>Sponsors:</a:t>
              </a: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endParaRPr lang="en-US" sz="1134" b="1"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000" dirty="0"/>
                <a:t> </a:t>
              </a:r>
              <a:endParaRPr lang="en-US" sz="2000" b="1" dirty="0">
                <a:solidFill>
                  <a:schemeClr val="tx1"/>
                </a:solidFill>
                <a:latin typeface="Verdana" pitchFamily="-108" charset="0"/>
                <a:ea typeface="Verdana" pitchFamily="-108" charset="0"/>
                <a:cs typeface="Verdana" pitchFamily="-108" charset="0"/>
                <a:sym typeface="Verdana" pitchFamily="-108" charset="0"/>
              </a:endParaRPr>
            </a:p>
          </p:txBody>
        </p:sp>
        <p:pic>
          <p:nvPicPr>
            <p:cNvPr id="117" name="Picture 77" descr="twlogo.png">
              <a:extLst>
                <a:ext uri="{FF2B5EF4-FFF2-40B4-BE49-F238E27FC236}">
                  <a16:creationId xmlns:a16="http://schemas.microsoft.com/office/drawing/2014/main" id="{7234657E-D177-0643-B3A9-77A54598CAB1}"/>
                </a:ext>
              </a:extLst>
            </p:cNvPr>
            <p:cNvPicPr>
              <a:picLocks noChangeAspect="1"/>
            </p:cNvPicPr>
            <p:nvPr/>
          </p:nvPicPr>
          <p:blipFill>
            <a:blip r:embed="rId3"/>
            <a:srcRect/>
            <a:stretch>
              <a:fillRect/>
            </a:stretch>
          </p:blipFill>
          <p:spPr bwMode="auto">
            <a:xfrm>
              <a:off x="1564701" y="31912750"/>
              <a:ext cx="2739438" cy="1369718"/>
            </a:xfrm>
            <a:prstGeom prst="rect">
              <a:avLst/>
            </a:prstGeom>
            <a:noFill/>
            <a:ln w="9525">
              <a:noFill/>
              <a:miter lim="800000"/>
              <a:headEnd/>
              <a:tailEnd/>
            </a:ln>
          </p:spPr>
        </p:pic>
      </p:grpSp>
      <p:sp>
        <p:nvSpPr>
          <p:cNvPr id="80" name="Rectangle 79">
            <a:extLst>
              <a:ext uri="{FF2B5EF4-FFF2-40B4-BE49-F238E27FC236}">
                <a16:creationId xmlns:a16="http://schemas.microsoft.com/office/drawing/2014/main" id="{0621F09B-467C-F848-AC1F-7595AF81100E}"/>
              </a:ext>
            </a:extLst>
          </p:cNvPr>
          <p:cNvSpPr/>
          <p:nvPr/>
        </p:nvSpPr>
        <p:spPr>
          <a:xfrm>
            <a:off x="21096828" y="26063086"/>
            <a:ext cx="9597038" cy="461665"/>
          </a:xfrm>
          <a:prstGeom prst="rect">
            <a:avLst/>
          </a:prstGeom>
        </p:spPr>
        <p:txBody>
          <a:bodyPr wrap="square">
            <a:spAutoFit/>
          </a:bodyPr>
          <a:lstStyle/>
          <a:p>
            <a:pPr algn="just">
              <a:spcBef>
                <a:spcPts val="0"/>
              </a:spcBef>
              <a:spcAft>
                <a:spcPts val="0"/>
              </a:spcAft>
            </a:pPr>
            <a:endParaRPr lang="en-US" sz="2400" dirty="0">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34788" y="20899874"/>
            <a:ext cx="9605363" cy="4406937"/>
            <a:chOff x="576544" y="12808369"/>
            <a:chExt cx="12227388" cy="7809981"/>
          </a:xfrm>
        </p:grpSpPr>
        <p:sp>
          <p:nvSpPr>
            <p:cNvPr id="83" name="Rectangle 82">
              <a:extLst>
                <a:ext uri="{FF2B5EF4-FFF2-40B4-BE49-F238E27FC236}">
                  <a16:creationId xmlns:a16="http://schemas.microsoft.com/office/drawing/2014/main" id="{A84BE991-8DD8-B149-83DD-30AFB7A8EFC2}"/>
                </a:ext>
              </a:extLst>
            </p:cNvPr>
            <p:cNvSpPr/>
            <p:nvPr/>
          </p:nvSpPr>
          <p:spPr>
            <a:xfrm>
              <a:off x="581843" y="14018501"/>
              <a:ext cx="12222089" cy="6599849"/>
            </a:xfrm>
            <a:prstGeom prst="rect">
              <a:avLst/>
            </a:prstGeom>
          </p:spPr>
          <p:txBody>
            <a:bodyPr wrap="square">
              <a:spAutoFit/>
            </a:bodyPr>
            <a:lstStyle/>
            <a:p>
              <a:pPr algn="just">
                <a:lnSpc>
                  <a:spcPct val="150000"/>
                </a:lnSpc>
                <a:spcBef>
                  <a:spcPts val="0"/>
                </a:spcBef>
                <a:spcAft>
                  <a:spcPts val="0"/>
                </a:spcAft>
              </a:pPr>
              <a:r>
                <a:rPr lang="en-US" sz="3200" dirty="0">
                  <a:latin typeface="Arial" panose="020B0604020202020204" pitchFamily="34" charset="0"/>
                  <a:cs typeface="Arial" panose="020B0604020202020204" pitchFamily="34" charset="0"/>
                </a:rPr>
                <a:t>NASA GPM IMERG Monthly Precipitation Data </a:t>
              </a:r>
            </a:p>
            <a:p>
              <a:pPr algn="just">
                <a:lnSpc>
                  <a:spcPct val="150000"/>
                </a:lnSpc>
                <a:spcBef>
                  <a:spcPts val="0"/>
                </a:spcBef>
                <a:spcAft>
                  <a:spcPts val="0"/>
                </a:spcAft>
              </a:pPr>
              <a:r>
                <a:rPr lang="en-US" sz="3200" dirty="0" err="1">
                  <a:latin typeface="Arial" panose="020B0604020202020204" pitchFamily="34" charset="0"/>
                  <a:cs typeface="Arial" panose="020B0604020202020204" pitchFamily="34" charset="0"/>
                </a:rPr>
                <a:t>ProMed</a:t>
              </a:r>
              <a:r>
                <a:rPr lang="en-US" sz="3200" dirty="0">
                  <a:latin typeface="Arial" panose="020B0604020202020204" pitchFamily="34" charset="0"/>
                  <a:cs typeface="Arial" panose="020B0604020202020204" pitchFamily="34" charset="0"/>
                </a:rPr>
                <a:t> data from NASA Oakridge Labs Outbreak data</a:t>
              </a:r>
            </a:p>
            <a:p>
              <a:pPr algn="just">
                <a:lnSpc>
                  <a:spcPct val="150000"/>
                </a:lnSpc>
                <a:spcBef>
                  <a:spcPts val="0"/>
                </a:spcBef>
                <a:spcAft>
                  <a:spcPts val="0"/>
                </a:spcAft>
              </a:pPr>
              <a:endParaRPr lang="en-US" sz="3200" dirty="0">
                <a:latin typeface="Arial" panose="020B0604020202020204" pitchFamily="34" charset="0"/>
                <a:cs typeface="Arial" panose="020B0604020202020204" pitchFamily="34" charset="0"/>
              </a:endParaRPr>
            </a:p>
            <a:p>
              <a:pPr algn="just">
                <a:lnSpc>
                  <a:spcPct val="150000"/>
                </a:lnSpc>
                <a:spcBef>
                  <a:spcPts val="0"/>
                </a:spcBef>
                <a:spcAft>
                  <a:spcPts val="0"/>
                </a:spcAft>
              </a:pPr>
              <a:r>
                <a:rPr lang="en-US" sz="3200" dirty="0">
                  <a:latin typeface="+mn-lt"/>
                  <a:cs typeface="Arial" panose="020B0604020202020204" pitchFamily="34" charset="0"/>
                </a:rPr>
                <a:t> </a:t>
              </a: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The Data</a:t>
              </a:r>
            </a:p>
          </p:txBody>
        </p:sp>
      </p:grpSp>
      <p:grpSp>
        <p:nvGrpSpPr>
          <p:cNvPr id="88" name="Group 87">
            <a:extLst>
              <a:ext uri="{FF2B5EF4-FFF2-40B4-BE49-F238E27FC236}">
                <a16:creationId xmlns:a16="http://schemas.microsoft.com/office/drawing/2014/main" id="{279E32D3-94D7-A94A-A7FB-F1A483ECF911}"/>
              </a:ext>
            </a:extLst>
          </p:cNvPr>
          <p:cNvGrpSpPr/>
          <p:nvPr/>
        </p:nvGrpSpPr>
        <p:grpSpPr>
          <a:xfrm>
            <a:off x="10678174" y="4113544"/>
            <a:ext cx="19814012" cy="10112353"/>
            <a:chOff x="576545" y="12757265"/>
            <a:chExt cx="25222742" cy="16558406"/>
          </a:xfrm>
        </p:grpSpPr>
        <p:sp>
          <p:nvSpPr>
            <p:cNvPr id="90" name="Rectangle 89">
              <a:extLst>
                <a:ext uri="{FF2B5EF4-FFF2-40B4-BE49-F238E27FC236}">
                  <a16:creationId xmlns:a16="http://schemas.microsoft.com/office/drawing/2014/main" id="{20C19EE0-ACCE-FC4D-99F1-3686286E6A0D}"/>
                </a:ext>
              </a:extLst>
            </p:cNvPr>
            <p:cNvSpPr>
              <a:spLocks/>
            </p:cNvSpPr>
            <p:nvPr/>
          </p:nvSpPr>
          <p:spPr bwMode="auto">
            <a:xfrm>
              <a:off x="666733" y="12757265"/>
              <a:ext cx="25132554" cy="1272687"/>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Exploratory Data Analysis</a:t>
              </a:r>
            </a:p>
          </p:txBody>
        </p:sp>
        <p:sp>
          <p:nvSpPr>
            <p:cNvPr id="121" name="Rectangle 120">
              <a:extLst>
                <a:ext uri="{FF2B5EF4-FFF2-40B4-BE49-F238E27FC236}">
                  <a16:creationId xmlns:a16="http://schemas.microsoft.com/office/drawing/2014/main" id="{365F9F17-D4B9-DB4C-8FF5-D135122BF044}"/>
                </a:ext>
              </a:extLst>
            </p:cNvPr>
            <p:cNvSpPr/>
            <p:nvPr/>
          </p:nvSpPr>
          <p:spPr>
            <a:xfrm>
              <a:off x="576545" y="28358135"/>
              <a:ext cx="12760910" cy="957536"/>
            </a:xfrm>
            <a:prstGeom prst="rect">
              <a:avLst/>
            </a:prstGeom>
          </p:spPr>
          <p:txBody>
            <a:bodyPr wrap="square">
              <a:spAutoFit/>
            </a:bodyPr>
            <a:lstStyle/>
            <a:p>
              <a:pPr algn="just">
                <a:spcBef>
                  <a:spcPts val="0"/>
                </a:spcBef>
                <a:spcAft>
                  <a:spcPts val="0"/>
                </a:spcAft>
              </a:pPr>
              <a:endParaRPr lang="en-US" sz="3200" dirty="0">
                <a:latin typeface="Arial" panose="020B0604020202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id="{1F7E0187-D979-E64B-A14E-192DC7776C9A}"/>
              </a:ext>
            </a:extLst>
          </p:cNvPr>
          <p:cNvGrpSpPr/>
          <p:nvPr/>
        </p:nvGrpSpPr>
        <p:grpSpPr>
          <a:xfrm>
            <a:off x="643625" y="24035343"/>
            <a:ext cx="9601200" cy="1446443"/>
            <a:chOff x="576544" y="12808368"/>
            <a:chExt cx="12222089" cy="2368469"/>
          </a:xfrm>
        </p:grpSpPr>
        <p:sp>
          <p:nvSpPr>
            <p:cNvPr id="86" name="Rectangle 85">
              <a:extLst>
                <a:ext uri="{FF2B5EF4-FFF2-40B4-BE49-F238E27FC236}">
                  <a16:creationId xmlns:a16="http://schemas.microsoft.com/office/drawing/2014/main" id="{14833AFE-0327-364A-ABFE-8728F7DEEE4F}"/>
                </a:ext>
              </a:extLst>
            </p:cNvPr>
            <p:cNvSpPr/>
            <p:nvPr/>
          </p:nvSpPr>
          <p:spPr>
            <a:xfrm>
              <a:off x="576544" y="14219301"/>
              <a:ext cx="12222089" cy="957536"/>
            </a:xfrm>
            <a:prstGeom prst="rect">
              <a:avLst/>
            </a:prstGeom>
          </p:spPr>
          <p:txBody>
            <a:bodyPr wrap="square">
              <a:spAutoFit/>
            </a:bodyPr>
            <a:lstStyle/>
            <a:p>
              <a:pPr algn="just">
                <a:spcBef>
                  <a:spcPts val="0"/>
                </a:spcBef>
                <a:spcAft>
                  <a:spcPts val="0"/>
                </a:spcAft>
              </a:pPr>
              <a:endParaRPr lang="en-US" sz="3200" b="1" dirty="0">
                <a:solidFill>
                  <a:srgbClr val="FF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6E21DAFF-E9BE-0249-A666-5FCD7EC1DC4F}"/>
                </a:ext>
              </a:extLst>
            </p:cNvPr>
            <p:cNvSpPr>
              <a:spLocks/>
            </p:cNvSpPr>
            <p:nvPr/>
          </p:nvSpPr>
          <p:spPr bwMode="auto">
            <a:xfrm>
              <a:off x="576544" y="12808368"/>
              <a:ext cx="12222089" cy="1272687"/>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Data Flow</a:t>
              </a:r>
            </a:p>
          </p:txBody>
        </p:sp>
      </p:gr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5431314" y="38603237"/>
            <a:ext cx="15444767" cy="2743200"/>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Verdana" pitchFamily="-108" charset="0"/>
                <a:ea typeface="Verdana" pitchFamily="-108" charset="0"/>
                <a:cs typeface="Verdana" pitchFamily="-108" charset="0"/>
                <a:sym typeface="Verdana" pitchFamily="-108" charset="0"/>
              </a:rPr>
              <a:t>Resources: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err="1">
                <a:solidFill>
                  <a:schemeClr val="tx1"/>
                </a:solidFill>
                <a:latin typeface="Verdana" pitchFamily="-108" charset="0"/>
                <a:ea typeface="Verdana" pitchFamily="-108" charset="0"/>
                <a:cs typeface="Verdana" pitchFamily="-108" charset="0"/>
                <a:sym typeface="Verdana" pitchFamily="-108" charset="0"/>
              </a:rPr>
              <a:t>ScrapeR</a:t>
            </a:r>
            <a:r>
              <a:rPr lang="en-US" sz="2000" dirty="0">
                <a:solidFill>
                  <a:schemeClr val="tx1"/>
                </a:solidFill>
                <a:latin typeface="Verdana" pitchFamily="-108" charset="0"/>
                <a:ea typeface="Verdana" pitchFamily="-108" charset="0"/>
                <a:cs typeface="Verdana" pitchFamily="-108" charset="0"/>
                <a:sym typeface="Verdana" pitchFamily="-108" charset="0"/>
              </a:rPr>
              <a:t> Package in R: https://</a:t>
            </a:r>
            <a:r>
              <a:rPr lang="en-US" sz="2000" dirty="0" err="1">
                <a:solidFill>
                  <a:schemeClr val="tx1"/>
                </a:solidFill>
                <a:latin typeface="Verdana" pitchFamily="-108" charset="0"/>
                <a:ea typeface="Verdana" pitchFamily="-108" charset="0"/>
                <a:cs typeface="Verdana" pitchFamily="-108" charset="0"/>
                <a:sym typeface="Verdana" pitchFamily="-108" charset="0"/>
              </a:rPr>
              <a:t>cran.r-project.org</a:t>
            </a:r>
            <a:r>
              <a:rPr lang="en-US" sz="2000" dirty="0">
                <a:solidFill>
                  <a:schemeClr val="tx1"/>
                </a:solidFill>
                <a:latin typeface="Verdana" pitchFamily="-108" charset="0"/>
                <a:ea typeface="Verdana" pitchFamily="-108" charset="0"/>
                <a:cs typeface="Verdana" pitchFamily="-108" charset="0"/>
                <a:sym typeface="Verdana" pitchFamily="-108" charset="0"/>
              </a:rPr>
              <a:t>/web/packages/</a:t>
            </a:r>
            <a:r>
              <a:rPr lang="en-US" sz="2000" dirty="0" err="1">
                <a:solidFill>
                  <a:schemeClr val="tx1"/>
                </a:solidFill>
                <a:latin typeface="Verdana" pitchFamily="-108" charset="0"/>
                <a:ea typeface="Verdana" pitchFamily="-108" charset="0"/>
                <a:cs typeface="Verdana" pitchFamily="-108" charset="0"/>
                <a:sym typeface="Verdana" pitchFamily="-108" charset="0"/>
              </a:rPr>
              <a:t>scrapeR</a:t>
            </a:r>
            <a:r>
              <a:rPr lang="en-US" sz="2000" dirty="0">
                <a:solidFill>
                  <a:schemeClr val="tx1"/>
                </a:solidFill>
                <a:latin typeface="Verdana" pitchFamily="-108" charset="0"/>
                <a:ea typeface="Verdana" pitchFamily="-108" charset="0"/>
                <a:cs typeface="Verdana" pitchFamily="-108" charset="0"/>
                <a:sym typeface="Verdana" pitchFamily="-108" charset="0"/>
              </a:rPr>
              <a:t>/</a:t>
            </a:r>
            <a:r>
              <a:rPr lang="en-US" sz="2000" dirty="0" err="1">
                <a:solidFill>
                  <a:schemeClr val="tx1"/>
                </a:solidFill>
                <a:latin typeface="Verdana" pitchFamily="-108" charset="0"/>
                <a:ea typeface="Verdana" pitchFamily="-108" charset="0"/>
                <a:cs typeface="Verdana" pitchFamily="-108" charset="0"/>
                <a:sym typeface="Verdana" pitchFamily="-108" charset="0"/>
              </a:rPr>
              <a:t>scrapeR.pdf</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Read excel files in R: https://www.datacamp.com/community/tutorials/r-tutorial-read-excel-into-r</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 deal with missing data: https://</a:t>
            </a:r>
            <a:r>
              <a:rPr lang="en-US" sz="2000" dirty="0" err="1">
                <a:solidFill>
                  <a:schemeClr val="tx1"/>
                </a:solidFill>
                <a:latin typeface="Verdana" pitchFamily="-108" charset="0"/>
                <a:ea typeface="Verdana" pitchFamily="-108" charset="0"/>
                <a:cs typeface="Verdana" pitchFamily="-108" charset="0"/>
                <a:sym typeface="Verdana" pitchFamily="-108" charset="0"/>
              </a:rPr>
              <a:t>www.statmethods.net</a:t>
            </a:r>
            <a:r>
              <a:rPr lang="en-US" sz="2000" dirty="0">
                <a:solidFill>
                  <a:schemeClr val="tx1"/>
                </a:solidFill>
                <a:latin typeface="Verdana" pitchFamily="-108" charset="0"/>
                <a:ea typeface="Verdana" pitchFamily="-108" charset="0"/>
                <a:cs typeface="Verdana" pitchFamily="-108" charset="0"/>
                <a:sym typeface="Verdana" pitchFamily="-108" charset="0"/>
              </a:rPr>
              <a:t>/input/</a:t>
            </a:r>
            <a:r>
              <a:rPr lang="en-US" sz="2000" dirty="0" err="1">
                <a:solidFill>
                  <a:schemeClr val="tx1"/>
                </a:solidFill>
                <a:latin typeface="Verdana" pitchFamily="-108" charset="0"/>
                <a:ea typeface="Verdana" pitchFamily="-108" charset="0"/>
                <a:cs typeface="Verdana" pitchFamily="-108" charset="0"/>
                <a:sym typeface="Verdana" pitchFamily="-108" charset="0"/>
              </a:rPr>
              <a:t>missingdata.html</a:t>
            </a:r>
            <a:r>
              <a:rPr lang="en-US" sz="2000" dirty="0">
                <a:solidFill>
                  <a:schemeClr val="tx1"/>
                </a:solidFill>
                <a:latin typeface="Verdana" pitchFamily="-108" charset="0"/>
                <a:ea typeface="Verdana" pitchFamily="-108" charset="0"/>
                <a:cs typeface="Verdana" pitchFamily="-108" charset="0"/>
                <a:sym typeface="Verdana" pitchFamily="-108" charset="0"/>
              </a:rPr>
              <a:t>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 visualization: https://</a:t>
            </a:r>
            <a:r>
              <a:rPr lang="en-US" sz="2000" dirty="0" err="1">
                <a:solidFill>
                  <a:schemeClr val="tx1"/>
                </a:solidFill>
                <a:latin typeface="Verdana" pitchFamily="-108" charset="0"/>
                <a:ea typeface="Verdana" pitchFamily="-108" charset="0"/>
                <a:cs typeface="Verdana" pitchFamily="-108" charset="0"/>
                <a:sym typeface="Verdana" pitchFamily="-108" charset="0"/>
              </a:rPr>
              <a:t>www.analyticsvidhya.com</a:t>
            </a:r>
            <a:r>
              <a:rPr lang="en-US" sz="2000" dirty="0">
                <a:solidFill>
                  <a:schemeClr val="tx1"/>
                </a:solidFill>
                <a:latin typeface="Verdana" pitchFamily="-108" charset="0"/>
                <a:ea typeface="Verdana" pitchFamily="-108" charset="0"/>
                <a:cs typeface="Verdana" pitchFamily="-108" charset="0"/>
                <a:sym typeface="Verdana" pitchFamily="-108" charset="0"/>
              </a:rPr>
              <a:t>/blog/2015/07/guide-data-visualization-r/</a:t>
            </a:r>
          </a:p>
        </p:txBody>
      </p:sp>
      <p:pic>
        <p:nvPicPr>
          <p:cNvPr id="76" name="Picture 75">
            <a:extLst>
              <a:ext uri="{FF2B5EF4-FFF2-40B4-BE49-F238E27FC236}">
                <a16:creationId xmlns:a16="http://schemas.microsoft.com/office/drawing/2014/main" id="{484792E5-0965-E942-B24B-339EE90BBC34}"/>
              </a:ext>
            </a:extLst>
          </p:cNvPr>
          <p:cNvPicPr>
            <a:picLocks noChangeAspect="1"/>
          </p:cNvPicPr>
          <p:nvPr/>
        </p:nvPicPr>
        <p:blipFill>
          <a:blip r:embed="rId5"/>
          <a:stretch>
            <a:fillRect/>
          </a:stretch>
        </p:blipFill>
        <p:spPr>
          <a:xfrm>
            <a:off x="26441441" y="2484438"/>
            <a:ext cx="3060700" cy="990600"/>
          </a:xfrm>
          <a:prstGeom prst="rect">
            <a:avLst/>
          </a:prstGeom>
        </p:spPr>
      </p:pic>
      <p:pic>
        <p:nvPicPr>
          <p:cNvPr id="77" name="Picture 76">
            <a:extLst>
              <a:ext uri="{FF2B5EF4-FFF2-40B4-BE49-F238E27FC236}">
                <a16:creationId xmlns:a16="http://schemas.microsoft.com/office/drawing/2014/main" id="{4AA0CC0F-F595-7A48-AF5B-EB22DBBCEC89}"/>
              </a:ext>
            </a:extLst>
          </p:cNvPr>
          <p:cNvPicPr>
            <a:picLocks noChangeAspect="1"/>
          </p:cNvPicPr>
          <p:nvPr/>
        </p:nvPicPr>
        <p:blipFill>
          <a:blip r:embed="rId6"/>
          <a:stretch>
            <a:fillRect/>
          </a:stretch>
        </p:blipFill>
        <p:spPr>
          <a:xfrm>
            <a:off x="26018343" y="814697"/>
            <a:ext cx="4249229" cy="1207167"/>
          </a:xfrm>
          <a:prstGeom prst="rect">
            <a:avLst/>
          </a:prstGeom>
        </p:spPr>
      </p:pic>
      <p:pic>
        <p:nvPicPr>
          <p:cNvPr id="78" name="Picture 77">
            <a:extLst>
              <a:ext uri="{FF2B5EF4-FFF2-40B4-BE49-F238E27FC236}">
                <a16:creationId xmlns:a16="http://schemas.microsoft.com/office/drawing/2014/main" id="{00A5E123-2C3F-CD49-BE53-0475D8649F65}"/>
              </a:ext>
            </a:extLst>
          </p:cNvPr>
          <p:cNvPicPr>
            <a:picLocks noChangeAspect="1"/>
          </p:cNvPicPr>
          <p:nvPr/>
        </p:nvPicPr>
        <p:blipFill>
          <a:blip r:embed="rId6"/>
          <a:stretch>
            <a:fillRect/>
          </a:stretch>
        </p:blipFill>
        <p:spPr>
          <a:xfrm>
            <a:off x="3005739" y="37057766"/>
            <a:ext cx="3451089" cy="980423"/>
          </a:xfrm>
          <a:prstGeom prst="rect">
            <a:avLst/>
          </a:prstGeom>
        </p:spPr>
      </p:pic>
      <p:pic>
        <p:nvPicPr>
          <p:cNvPr id="81" name="Picture 80">
            <a:extLst>
              <a:ext uri="{FF2B5EF4-FFF2-40B4-BE49-F238E27FC236}">
                <a16:creationId xmlns:a16="http://schemas.microsoft.com/office/drawing/2014/main" id="{EEC65384-A2F5-6343-B1F6-EFE730FB04B5}"/>
              </a:ext>
            </a:extLst>
          </p:cNvPr>
          <p:cNvPicPr>
            <a:picLocks noChangeAspect="1"/>
          </p:cNvPicPr>
          <p:nvPr/>
        </p:nvPicPr>
        <p:blipFill>
          <a:blip r:embed="rId5"/>
          <a:stretch>
            <a:fillRect/>
          </a:stretch>
        </p:blipFill>
        <p:spPr>
          <a:xfrm>
            <a:off x="6436034" y="37185868"/>
            <a:ext cx="2619020" cy="847650"/>
          </a:xfrm>
          <a:prstGeom prst="rect">
            <a:avLst/>
          </a:prstGeom>
        </p:spPr>
      </p:pic>
      <p:pic>
        <p:nvPicPr>
          <p:cNvPr id="92" name="Picture 91" descr="A blue and white sign&#13;&#10;&#13;&#10;Description automatically generated">
            <a:extLst>
              <a:ext uri="{FF2B5EF4-FFF2-40B4-BE49-F238E27FC236}">
                <a16:creationId xmlns:a16="http://schemas.microsoft.com/office/drawing/2014/main" id="{5231CF64-6E56-3A4C-8985-D9D8114A0083}"/>
              </a:ext>
            </a:extLst>
          </p:cNvPr>
          <p:cNvPicPr>
            <a:picLocks noChangeAspect="1"/>
          </p:cNvPicPr>
          <p:nvPr/>
        </p:nvPicPr>
        <p:blipFill>
          <a:blip r:embed="rId7"/>
          <a:stretch>
            <a:fillRect/>
          </a:stretch>
        </p:blipFill>
        <p:spPr>
          <a:xfrm>
            <a:off x="9335937" y="37055086"/>
            <a:ext cx="1133314" cy="1059403"/>
          </a:xfrm>
          <a:prstGeom prst="rect">
            <a:avLst/>
          </a:prstGeom>
        </p:spPr>
      </p:pic>
      <p:pic>
        <p:nvPicPr>
          <p:cNvPr id="93" name="Picture 92" descr="A close up of a logo&#10;&#10;Description automatically generated">
            <a:extLst>
              <a:ext uri="{FF2B5EF4-FFF2-40B4-BE49-F238E27FC236}">
                <a16:creationId xmlns:a16="http://schemas.microsoft.com/office/drawing/2014/main" id="{7715C4CA-5F86-7346-B3B9-FCA3E1001769}"/>
              </a:ext>
            </a:extLst>
          </p:cNvPr>
          <p:cNvPicPr>
            <a:picLocks noChangeAspect="1"/>
          </p:cNvPicPr>
          <p:nvPr/>
        </p:nvPicPr>
        <p:blipFill>
          <a:blip r:embed="rId8"/>
          <a:stretch>
            <a:fillRect/>
          </a:stretch>
        </p:blipFill>
        <p:spPr>
          <a:xfrm>
            <a:off x="4849009" y="1730620"/>
            <a:ext cx="4097895" cy="2134316"/>
          </a:xfrm>
          <a:prstGeom prst="rect">
            <a:avLst/>
          </a:prstGeom>
        </p:spPr>
      </p:pic>
      <p:sp>
        <p:nvSpPr>
          <p:cNvPr id="20" name="TextBox 19">
            <a:extLst>
              <a:ext uri="{FF2B5EF4-FFF2-40B4-BE49-F238E27FC236}">
                <a16:creationId xmlns:a16="http://schemas.microsoft.com/office/drawing/2014/main" id="{AABF64F1-9A0C-5755-7E2B-6B6E67DE03D8}"/>
              </a:ext>
            </a:extLst>
          </p:cNvPr>
          <p:cNvSpPr txBox="1"/>
          <p:nvPr/>
        </p:nvSpPr>
        <p:spPr>
          <a:xfrm>
            <a:off x="2316480" y="22981920"/>
            <a:ext cx="184731" cy="443198"/>
          </a:xfrm>
          <a:prstGeom prst="rect">
            <a:avLst/>
          </a:prstGeom>
          <a:noFill/>
        </p:spPr>
        <p:txBody>
          <a:bodyPr wrap="none" rtlCol="0">
            <a:spAutoFit/>
          </a:bodyPr>
          <a:lstStyle/>
          <a:p>
            <a:endParaRPr lang="en-US" dirty="0"/>
          </a:p>
        </p:txBody>
      </p:sp>
      <p:sp>
        <p:nvSpPr>
          <p:cNvPr id="30" name="TextBox 29">
            <a:extLst>
              <a:ext uri="{FF2B5EF4-FFF2-40B4-BE49-F238E27FC236}">
                <a16:creationId xmlns:a16="http://schemas.microsoft.com/office/drawing/2014/main" id="{5476D3F8-A2D1-077E-A72F-C855A2CDADFB}"/>
              </a:ext>
            </a:extLst>
          </p:cNvPr>
          <p:cNvSpPr txBox="1"/>
          <p:nvPr/>
        </p:nvSpPr>
        <p:spPr>
          <a:xfrm>
            <a:off x="1615440" y="23073360"/>
            <a:ext cx="184731" cy="443198"/>
          </a:xfrm>
          <a:prstGeom prst="rect">
            <a:avLst/>
          </a:prstGeom>
          <a:noFill/>
        </p:spPr>
        <p:txBody>
          <a:bodyPr wrap="none" rtlCol="0">
            <a:spAutoFit/>
          </a:bodyPr>
          <a:lstStyle/>
          <a:p>
            <a:endParaRPr lang="en-US" dirty="0"/>
          </a:p>
        </p:txBody>
      </p:sp>
      <p:graphicFrame>
        <p:nvGraphicFramePr>
          <p:cNvPr id="32" name="Diagram 31">
            <a:extLst>
              <a:ext uri="{FF2B5EF4-FFF2-40B4-BE49-F238E27FC236}">
                <a16:creationId xmlns:a16="http://schemas.microsoft.com/office/drawing/2014/main" id="{0EA92AE9-8D38-80B1-EBC7-8829D2B30076}"/>
              </a:ext>
            </a:extLst>
          </p:cNvPr>
          <p:cNvGraphicFramePr/>
          <p:nvPr>
            <p:extLst>
              <p:ext uri="{D42A27DB-BD31-4B8C-83A1-F6EECF244321}">
                <p14:modId xmlns:p14="http://schemas.microsoft.com/office/powerpoint/2010/main" val="3878897727"/>
              </p:ext>
            </p:extLst>
          </p:nvPr>
        </p:nvGraphicFramePr>
        <p:xfrm>
          <a:off x="793961" y="25306811"/>
          <a:ext cx="9433269" cy="106460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8" name="Picture 4">
            <a:extLst>
              <a:ext uri="{FF2B5EF4-FFF2-40B4-BE49-F238E27FC236}">
                <a16:creationId xmlns:a16="http://schemas.microsoft.com/office/drawing/2014/main" id="{98547B28-120F-52CF-5730-13E1F19BF31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30485"/>
          <a:stretch/>
        </p:blipFill>
        <p:spPr bwMode="auto">
          <a:xfrm>
            <a:off x="10915843" y="5456237"/>
            <a:ext cx="9597038" cy="897343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8E43F1B-4B95-F2EF-2FBD-8305A1DA629D}"/>
              </a:ext>
            </a:extLst>
          </p:cNvPr>
          <p:cNvSpPr txBox="1"/>
          <p:nvPr/>
        </p:nvSpPr>
        <p:spPr>
          <a:xfrm>
            <a:off x="11046392" y="14600237"/>
            <a:ext cx="9009289" cy="523220"/>
          </a:xfrm>
          <a:prstGeom prst="rect">
            <a:avLst/>
          </a:prstGeom>
          <a:noFill/>
        </p:spPr>
        <p:txBody>
          <a:bodyPr wrap="square">
            <a:spAutoFit/>
          </a:bodyPr>
          <a:lstStyle/>
          <a:p>
            <a:pPr algn="ctr"/>
            <a:r>
              <a:rPr lang="en-US" sz="2800" b="1" i="0" u="none" strike="noStrike" dirty="0">
                <a:solidFill>
                  <a:srgbClr val="000000"/>
                </a:solidFill>
                <a:effectLst/>
                <a:latin typeface="Arial" panose="020B0604020202020204" pitchFamily="34" charset="0"/>
                <a:cs typeface="Arial" panose="020B0604020202020204" pitchFamily="34" charset="0"/>
              </a:rPr>
              <a:t>Figure 1 </a:t>
            </a:r>
            <a:r>
              <a:rPr lang="en-US" sz="2800" b="0" i="0" u="none" strike="noStrike" dirty="0">
                <a:solidFill>
                  <a:srgbClr val="000000"/>
                </a:solidFill>
                <a:effectLst/>
                <a:latin typeface="Arial" panose="020B0604020202020204" pitchFamily="34" charset="0"/>
                <a:cs typeface="Arial" panose="020B0604020202020204" pitchFamily="34" charset="0"/>
              </a:rPr>
              <a:t>Vector borne cases across all countries</a:t>
            </a:r>
            <a:endParaRPr lang="en-US" sz="2800" dirty="0">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180C8A51-D581-5C8A-CF5E-92D27F312A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21842" y="5456237"/>
            <a:ext cx="9597039" cy="901788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E8219C8-7ECA-EDD3-13EB-1F7BFED0B94C}"/>
              </a:ext>
            </a:extLst>
          </p:cNvPr>
          <p:cNvSpPr txBox="1"/>
          <p:nvPr/>
        </p:nvSpPr>
        <p:spPr>
          <a:xfrm>
            <a:off x="20821841" y="14634461"/>
            <a:ext cx="9597039" cy="523220"/>
          </a:xfrm>
          <a:prstGeom prst="rect">
            <a:avLst/>
          </a:prstGeom>
          <a:noFill/>
        </p:spPr>
        <p:txBody>
          <a:bodyPr wrap="square">
            <a:spAutoFit/>
          </a:bodyPr>
          <a:lstStyle/>
          <a:p>
            <a:pPr algn="ctr" rtl="0">
              <a:spcBef>
                <a:spcPts val="0"/>
              </a:spcBef>
              <a:spcAft>
                <a:spcPts val="0"/>
              </a:spcAft>
            </a:pPr>
            <a:r>
              <a:rPr lang="en-US" sz="2800" b="1" i="0" u="none" strike="noStrike" dirty="0">
                <a:solidFill>
                  <a:srgbClr val="000000"/>
                </a:solidFill>
                <a:effectLst/>
                <a:latin typeface="Arial" panose="020B0604020202020204" pitchFamily="34" charset="0"/>
                <a:cs typeface="Arial" panose="020B0604020202020204" pitchFamily="34" charset="0"/>
              </a:rPr>
              <a:t>Figure 2</a:t>
            </a:r>
            <a:r>
              <a:rPr lang="en-US" sz="2800" b="0" i="0" u="none" strike="noStrike" dirty="0">
                <a:solidFill>
                  <a:srgbClr val="000000"/>
                </a:solidFill>
                <a:effectLst/>
                <a:latin typeface="Arial" panose="020B0604020202020204" pitchFamily="34" charset="0"/>
                <a:cs typeface="Arial" panose="020B0604020202020204" pitchFamily="34" charset="0"/>
              </a:rPr>
              <a:t> Vector borne cases after filtering out the outliers</a:t>
            </a:r>
            <a:endParaRPr lang="en-US" sz="2800" b="0" dirty="0">
              <a:effectLst/>
              <a:latin typeface="Arial" panose="020B0604020202020204" pitchFamily="34" charset="0"/>
              <a:cs typeface="Arial" panose="020B0604020202020204" pitchFamily="34" charset="0"/>
            </a:endParaRPr>
          </a:p>
        </p:txBody>
      </p:sp>
      <p:pic>
        <p:nvPicPr>
          <p:cNvPr id="1032" name="Picture 8">
            <a:extLst>
              <a:ext uri="{FF2B5EF4-FFF2-40B4-BE49-F238E27FC236}">
                <a16:creationId xmlns:a16="http://schemas.microsoft.com/office/drawing/2014/main" id="{EAB07B1B-9D8B-1A10-948A-FD455A1CF29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29326"/>
          <a:stretch/>
        </p:blipFill>
        <p:spPr bwMode="auto">
          <a:xfrm>
            <a:off x="10907988" y="15324815"/>
            <a:ext cx="9604893" cy="61586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C09DCF1-0C9E-67BE-F62F-AF149838C027}"/>
              </a:ext>
            </a:extLst>
          </p:cNvPr>
          <p:cNvSpPr txBox="1"/>
          <p:nvPr/>
        </p:nvSpPr>
        <p:spPr>
          <a:xfrm>
            <a:off x="10881020" y="21684798"/>
            <a:ext cx="9631862" cy="954107"/>
          </a:xfrm>
          <a:prstGeom prst="rect">
            <a:avLst/>
          </a:prstGeom>
          <a:noFill/>
        </p:spPr>
        <p:txBody>
          <a:bodyPr wrap="square">
            <a:spAutoFit/>
          </a:bodyPr>
          <a:lstStyle/>
          <a:p>
            <a:pPr algn="ctr"/>
            <a:r>
              <a:rPr lang="en-US" sz="2800" b="1" i="0" u="none" strike="noStrike" dirty="0">
                <a:solidFill>
                  <a:srgbClr val="000000"/>
                </a:solidFill>
                <a:effectLst/>
                <a:latin typeface="Arial" panose="020B0604020202020204" pitchFamily="34" charset="0"/>
                <a:cs typeface="Arial" panose="020B0604020202020204" pitchFamily="34" charset="0"/>
              </a:rPr>
              <a:t>Figure 3</a:t>
            </a:r>
            <a:r>
              <a:rPr lang="en-US" sz="2800" b="0" i="0" u="none" strike="noStrike" dirty="0">
                <a:solidFill>
                  <a:srgbClr val="000000"/>
                </a:solidFill>
                <a:effectLst/>
                <a:latin typeface="Arial" panose="020B0604020202020204" pitchFamily="34" charset="0"/>
                <a:cs typeface="Arial" panose="020B0604020202020204" pitchFamily="34" charset="0"/>
              </a:rPr>
              <a:t> Dengue outbreak across different parts of the world</a:t>
            </a:r>
            <a:endParaRPr lang="en-US" sz="2400" dirty="0">
              <a:latin typeface="Arial" panose="020B0604020202020204" pitchFamily="34" charset="0"/>
              <a:cs typeface="Arial" panose="020B0604020202020204" pitchFamily="34" charset="0"/>
            </a:endParaRPr>
          </a:p>
        </p:txBody>
      </p:sp>
      <p:pic>
        <p:nvPicPr>
          <p:cNvPr id="1034" name="Picture 10">
            <a:extLst>
              <a:ext uri="{FF2B5EF4-FFF2-40B4-BE49-F238E27FC236}">
                <a16:creationId xmlns:a16="http://schemas.microsoft.com/office/drawing/2014/main" id="{D39E3215-0492-DF79-40EF-687101A53D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34572" y="15325112"/>
            <a:ext cx="9432999" cy="631723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A51BA0E-5246-BBD5-5CF7-E52FCE735A87}"/>
              </a:ext>
            </a:extLst>
          </p:cNvPr>
          <p:cNvSpPr txBox="1"/>
          <p:nvPr/>
        </p:nvSpPr>
        <p:spPr>
          <a:xfrm>
            <a:off x="21699860" y="21715552"/>
            <a:ext cx="8673782" cy="461665"/>
          </a:xfrm>
          <a:prstGeom prst="rect">
            <a:avLst/>
          </a:prstGeom>
          <a:noFill/>
        </p:spPr>
        <p:txBody>
          <a:bodyPr wrap="square">
            <a:spAutoFit/>
          </a:bodyPr>
          <a:lstStyle/>
          <a:p>
            <a:r>
              <a:rPr lang="en-US" sz="2400" b="1" i="0" u="none" strike="noStrike" dirty="0">
                <a:solidFill>
                  <a:srgbClr val="000000"/>
                </a:solidFill>
                <a:effectLst/>
                <a:latin typeface="Times New Roman" panose="02020603050405020304" pitchFamily="18" charset="0"/>
              </a:rPr>
              <a:t>Figure 4</a:t>
            </a:r>
            <a:r>
              <a:rPr lang="en-US" sz="2400" b="0" i="0" u="none" strike="noStrike" dirty="0">
                <a:solidFill>
                  <a:srgbClr val="000000"/>
                </a:solidFill>
                <a:effectLst/>
                <a:latin typeface="Times New Roman" panose="02020603050405020304" pitchFamily="18" charset="0"/>
              </a:rPr>
              <a:t> Month wise distribution of cases across different countries</a:t>
            </a:r>
            <a:endParaRPr lang="en-US" dirty="0"/>
          </a:p>
        </p:txBody>
      </p:sp>
      <p:pic>
        <p:nvPicPr>
          <p:cNvPr id="1036" name="Picture 12">
            <a:extLst>
              <a:ext uri="{FF2B5EF4-FFF2-40B4-BE49-F238E27FC236}">
                <a16:creationId xmlns:a16="http://schemas.microsoft.com/office/drawing/2014/main" id="{D3B15C9D-86B8-3E3B-D791-C32BD5A094C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67722" y="22455563"/>
            <a:ext cx="10227427" cy="84727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BFECF56-566D-AC65-0AE3-3D5A5013D6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318046" y="22817610"/>
            <a:ext cx="9174141" cy="811065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450288FD-F008-6CE5-DC07-6EDB15A575C7}"/>
              </a:ext>
            </a:extLst>
          </p:cNvPr>
          <p:cNvSpPr txBox="1"/>
          <p:nvPr/>
        </p:nvSpPr>
        <p:spPr>
          <a:xfrm>
            <a:off x="22189281" y="30862776"/>
            <a:ext cx="15636240" cy="523220"/>
          </a:xfrm>
          <a:prstGeom prst="rect">
            <a:avLst/>
          </a:prstGeom>
          <a:noFill/>
        </p:spPr>
        <p:txBody>
          <a:bodyPr wrap="square">
            <a:spAutoFit/>
          </a:bodyPr>
          <a:lstStyle/>
          <a:p>
            <a:r>
              <a:rPr lang="en-US" sz="2800" b="1" i="0" u="none" strike="noStrike" dirty="0">
                <a:solidFill>
                  <a:srgbClr val="000000"/>
                </a:solidFill>
                <a:effectLst/>
                <a:latin typeface="Arial" panose="020B0604020202020204" pitchFamily="34" charset="0"/>
                <a:cs typeface="Arial" panose="020B0604020202020204" pitchFamily="34" charset="0"/>
              </a:rPr>
              <a:t>Figure 7 </a:t>
            </a:r>
            <a:r>
              <a:rPr lang="en-US" sz="2800" b="0" i="0" u="none" strike="noStrike" dirty="0">
                <a:solidFill>
                  <a:srgbClr val="000000"/>
                </a:solidFill>
                <a:effectLst/>
                <a:latin typeface="Arial" panose="020B0604020202020204" pitchFamily="34" charset="0"/>
                <a:cs typeface="Arial" panose="020B0604020202020204" pitchFamily="34" charset="0"/>
              </a:rPr>
              <a:t>Clustering based on DB Scan algorithm</a:t>
            </a:r>
            <a:endParaRPr lang="en-US" sz="2800"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D9766A6F-86E8-817D-B02E-8CE429FEBD9A}"/>
              </a:ext>
            </a:extLst>
          </p:cNvPr>
          <p:cNvSpPr txBox="1"/>
          <p:nvPr/>
        </p:nvSpPr>
        <p:spPr>
          <a:xfrm>
            <a:off x="5673828" y="30811655"/>
            <a:ext cx="18912840" cy="1224951"/>
          </a:xfrm>
          <a:prstGeom prst="rect">
            <a:avLst/>
          </a:prstGeom>
          <a:noFill/>
        </p:spPr>
        <p:txBody>
          <a:bodyPr wrap="square">
            <a:spAutoFit/>
          </a:bodyPr>
          <a:lstStyle/>
          <a:p>
            <a:pPr algn="ctr" rtl="0">
              <a:spcBef>
                <a:spcPts val="0"/>
              </a:spcBef>
              <a:spcAft>
                <a:spcPts val="0"/>
              </a:spcAft>
            </a:pPr>
            <a:r>
              <a:rPr lang="en-US" sz="2800" b="1" i="0" u="none" strike="noStrike" dirty="0">
                <a:solidFill>
                  <a:srgbClr val="000000"/>
                </a:solidFill>
                <a:effectLst/>
                <a:latin typeface="Arial" panose="020B0604020202020204" pitchFamily="34" charset="0"/>
                <a:cs typeface="Arial" panose="020B0604020202020204" pitchFamily="34" charset="0"/>
              </a:rPr>
              <a:t>Figure 6</a:t>
            </a:r>
            <a:r>
              <a:rPr lang="en-US" sz="2800" b="0" i="0" u="none" strike="noStrike" dirty="0">
                <a:solidFill>
                  <a:srgbClr val="000000"/>
                </a:solidFill>
                <a:effectLst/>
                <a:latin typeface="Arial" panose="020B0604020202020204" pitchFamily="34" charset="0"/>
                <a:cs typeface="Arial" panose="020B0604020202020204" pitchFamily="34" charset="0"/>
              </a:rPr>
              <a:t> Clusters formed after applying K Means</a:t>
            </a:r>
            <a:endParaRPr lang="en-US" sz="2800" b="0" dirty="0">
              <a:effectLst/>
              <a:latin typeface="Arial" panose="020B0604020202020204" pitchFamily="34" charset="0"/>
              <a:cs typeface="Arial" panose="020B0604020202020204" pitchFamily="34" charset="0"/>
            </a:endParaRPr>
          </a:p>
          <a:p>
            <a:br>
              <a:rPr lang="en-US" dirty="0"/>
            </a:br>
            <a:endParaRPr lang="en-US" dirty="0"/>
          </a:p>
        </p:txBody>
      </p:sp>
      <p:grpSp>
        <p:nvGrpSpPr>
          <p:cNvPr id="65" name="Group 64">
            <a:extLst>
              <a:ext uri="{FF2B5EF4-FFF2-40B4-BE49-F238E27FC236}">
                <a16:creationId xmlns:a16="http://schemas.microsoft.com/office/drawing/2014/main" id="{B5FF455E-AB0F-AB8F-6859-DC6ED3C81E5A}"/>
              </a:ext>
            </a:extLst>
          </p:cNvPr>
          <p:cNvGrpSpPr/>
          <p:nvPr/>
        </p:nvGrpSpPr>
        <p:grpSpPr>
          <a:xfrm>
            <a:off x="11354731" y="31746241"/>
            <a:ext cx="18912840" cy="1446443"/>
            <a:chOff x="576544" y="12808368"/>
            <a:chExt cx="12222089" cy="2368469"/>
          </a:xfrm>
        </p:grpSpPr>
        <p:sp>
          <p:nvSpPr>
            <p:cNvPr id="66" name="Rectangle 65">
              <a:extLst>
                <a:ext uri="{FF2B5EF4-FFF2-40B4-BE49-F238E27FC236}">
                  <a16:creationId xmlns:a16="http://schemas.microsoft.com/office/drawing/2014/main" id="{AF381C54-8C22-9E03-1F19-A6B642221C51}"/>
                </a:ext>
              </a:extLst>
            </p:cNvPr>
            <p:cNvSpPr/>
            <p:nvPr/>
          </p:nvSpPr>
          <p:spPr>
            <a:xfrm>
              <a:off x="576544" y="14219301"/>
              <a:ext cx="12222089" cy="957536"/>
            </a:xfrm>
            <a:prstGeom prst="rect">
              <a:avLst/>
            </a:prstGeom>
          </p:spPr>
          <p:txBody>
            <a:bodyPr wrap="square">
              <a:spAutoFit/>
            </a:bodyPr>
            <a:lstStyle/>
            <a:p>
              <a:pPr algn="just">
                <a:spcBef>
                  <a:spcPts val="0"/>
                </a:spcBef>
                <a:spcAft>
                  <a:spcPts val="0"/>
                </a:spcAft>
              </a:pPr>
              <a:endParaRPr lang="en-US" sz="3200" b="1" dirty="0">
                <a:solidFill>
                  <a:srgbClr val="FF0000"/>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0F30E806-2D28-CC8B-F1CF-50481F6020BA}"/>
                </a:ext>
              </a:extLst>
            </p:cNvPr>
            <p:cNvSpPr>
              <a:spLocks/>
            </p:cNvSpPr>
            <p:nvPr/>
          </p:nvSpPr>
          <p:spPr bwMode="auto">
            <a:xfrm>
              <a:off x="576544" y="12808368"/>
              <a:ext cx="12222089" cy="1272687"/>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Conclusion</a:t>
              </a:r>
            </a:p>
          </p:txBody>
        </p:sp>
      </p:grpSp>
      <p:sp>
        <p:nvSpPr>
          <p:cNvPr id="69" name="TextBox 68">
            <a:extLst>
              <a:ext uri="{FF2B5EF4-FFF2-40B4-BE49-F238E27FC236}">
                <a16:creationId xmlns:a16="http://schemas.microsoft.com/office/drawing/2014/main" id="{4F60D21A-09E9-A95E-1241-9D29DBE4994B}"/>
              </a:ext>
            </a:extLst>
          </p:cNvPr>
          <p:cNvSpPr txBox="1"/>
          <p:nvPr/>
        </p:nvSpPr>
        <p:spPr>
          <a:xfrm>
            <a:off x="11320811" y="32523481"/>
            <a:ext cx="18946759" cy="5933099"/>
          </a:xfrm>
          <a:prstGeom prst="rect">
            <a:avLst/>
          </a:prstGeom>
          <a:noFill/>
        </p:spPr>
        <p:txBody>
          <a:bodyPr wrap="square">
            <a:spAutoFit/>
          </a:bodyPr>
          <a:lstStyle/>
          <a:p>
            <a:pPr algn="just">
              <a:lnSpc>
                <a:spcPct val="150000"/>
              </a:lnSpc>
            </a:pPr>
            <a:r>
              <a:rPr lang="en-US" sz="3200" dirty="0">
                <a:latin typeface="Arial" panose="020B0604020202020204" pitchFamily="34" charset="0"/>
                <a:cs typeface="Arial" panose="020B0604020202020204" pitchFamily="34" charset="0"/>
              </a:rPr>
              <a:t>Models worked well after applying different algorithms, we can conclude by cluster models and regression models. By looking into cluster model we can conclude that in South America the cases are high. In the future we can predict the cases using the precipitation values. The decision tree helps us understand the cases which have the greater precipitation values. By looking into the </a:t>
            </a:r>
            <a:r>
              <a:rPr lang="en-US" sz="3200">
                <a:latin typeface="Arial" panose="020B0604020202020204" pitchFamily="34" charset="0"/>
                <a:cs typeface="Arial" panose="020B0604020202020204" pitchFamily="34" charset="0"/>
              </a:rPr>
              <a:t>monthly plot we </a:t>
            </a:r>
            <a:r>
              <a:rPr lang="en-US" sz="3200" dirty="0">
                <a:latin typeface="Arial" panose="020B0604020202020204" pitchFamily="34" charset="0"/>
                <a:cs typeface="Arial" panose="020B0604020202020204" pitchFamily="34" charset="0"/>
              </a:rPr>
              <a:t>can conclude that the cases are more in the month of August which is the Rainy season in most parts of the world where the chances of Mosquitoes breeding increase and the disease outbreak may increase in this period of the year. We can conclude that in future we can expect the disease outbreak may occur in this period of the year.</a:t>
            </a:r>
          </a:p>
        </p:txBody>
      </p:sp>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27693</TotalTime>
  <Pages>0</Pages>
  <Words>646</Words>
  <Characters>0</Characters>
  <Application>Microsoft Macintosh PowerPoint</Application>
  <PresentationFormat>Custom</PresentationFormat>
  <Lines>0</Lines>
  <Paragraphs>54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Times</vt:lpstr>
      <vt:lpstr>Times New Roman</vt:lpstr>
      <vt:lpstr>Verdana</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Mandadi, Sindhoora</cp:lastModifiedBy>
  <cp:revision>900</cp:revision>
  <cp:lastPrinted>2017-12-12T11:03:11Z</cp:lastPrinted>
  <dcterms:created xsi:type="dcterms:W3CDTF">2010-03-16T21:47:29Z</dcterms:created>
  <dcterms:modified xsi:type="dcterms:W3CDTF">2022-12-09T17:43:46Z</dcterms:modified>
  <cp:category/>
</cp:coreProperties>
</file>